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9" r:id="rId2"/>
    <p:sldId id="260" r:id="rId3"/>
    <p:sldId id="261" r:id="rId4"/>
    <p:sldId id="262" r:id="rId5"/>
    <p:sldId id="263" r:id="rId6"/>
    <p:sldId id="280" r:id="rId7"/>
    <p:sldId id="266" r:id="rId8"/>
    <p:sldId id="281" r:id="rId9"/>
    <p:sldId id="268" r:id="rId10"/>
    <p:sldId id="269" r:id="rId11"/>
    <p:sldId id="27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69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136" autoAdjust="0"/>
  </p:normalViewPr>
  <p:slideViewPr>
    <p:cSldViewPr>
      <p:cViewPr>
        <p:scale>
          <a:sx n="60" d="100"/>
          <a:sy n="60" d="100"/>
        </p:scale>
        <p:origin x="-1502" y="-2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18DFA0-C6AF-4DC9-A85F-8C4521F97C68}" type="datetimeFigureOut">
              <a:rPr lang="en-US" smtClean="0"/>
              <a:t>11/16/2012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8957C3-2B51-4082-88F5-249035EAB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2113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Ended here for 9A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8957C3-2B51-4082-88F5-249035EAB30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962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DCE9BB-09E8-4141-A4F9-C4C6D76F7DB4}" type="datetimeFigureOut">
              <a:rPr lang="en-US" smtClean="0"/>
              <a:t>11/16/2012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2E73E0-7BE5-4C51-A123-C4DAD3E83E4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DCE9BB-09E8-4141-A4F9-C4C6D76F7DB4}" type="datetimeFigureOut">
              <a:rPr lang="en-US" smtClean="0"/>
              <a:t>11/16/2012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2E73E0-7BE5-4C51-A123-C4DAD3E83E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DCE9BB-09E8-4141-A4F9-C4C6D76F7DB4}" type="datetimeFigureOut">
              <a:rPr lang="en-US" smtClean="0"/>
              <a:t>11/16/2012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2E73E0-7BE5-4C51-A123-C4DAD3E83E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DCE9BB-09E8-4141-A4F9-C4C6D76F7DB4}" type="datetimeFigureOut">
              <a:rPr lang="en-US" smtClean="0"/>
              <a:t>11/16/2012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2E73E0-7BE5-4C51-A123-C4DAD3E83E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DCE9BB-09E8-4141-A4F9-C4C6D76F7DB4}" type="datetimeFigureOut">
              <a:rPr lang="en-US" smtClean="0"/>
              <a:t>11/16/2012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2E73E0-7BE5-4C51-A123-C4DAD3E83E4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DCE9BB-09E8-4141-A4F9-C4C6D76F7DB4}" type="datetimeFigureOut">
              <a:rPr lang="en-US" smtClean="0"/>
              <a:t>11/16/2012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2E73E0-7BE5-4C51-A123-C4DAD3E83E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DCE9BB-09E8-4141-A4F9-C4C6D76F7DB4}" type="datetimeFigureOut">
              <a:rPr lang="en-US" smtClean="0"/>
              <a:t>11/16/2012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2E73E0-7BE5-4C51-A123-C4DAD3E83E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DCE9BB-09E8-4141-A4F9-C4C6D76F7DB4}" type="datetimeFigureOut">
              <a:rPr lang="en-US" smtClean="0"/>
              <a:t>11/16/2012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2E73E0-7BE5-4C51-A123-C4DAD3E83E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DCE9BB-09E8-4141-A4F9-C4C6D76F7DB4}" type="datetimeFigureOut">
              <a:rPr lang="en-US" smtClean="0"/>
              <a:t>11/16/2012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2E73E0-7BE5-4C51-A123-C4DAD3E83E4D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DCE9BB-09E8-4141-A4F9-C4C6D76F7DB4}" type="datetimeFigureOut">
              <a:rPr lang="en-US" smtClean="0"/>
              <a:t>11/16/2012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2E73E0-7BE5-4C51-A123-C4DAD3E83E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DCE9BB-09E8-4141-A4F9-C4C6D76F7DB4}" type="datetimeFigureOut">
              <a:rPr lang="en-US" smtClean="0"/>
              <a:t>11/16/2012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2E73E0-7BE5-4C51-A123-C4DAD3E83E4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9DCE9BB-09E8-4141-A4F9-C4C6D76F7DB4}" type="datetimeFigureOut">
              <a:rPr lang="en-US" smtClean="0"/>
              <a:t>11/16/2012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82E73E0-7BE5-4C51-A123-C4DAD3E83E4D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13" Type="http://schemas.openxmlformats.org/officeDocument/2006/relationships/image" Target="../media/image50.png"/><Relationship Id="rId3" Type="http://schemas.openxmlformats.org/officeDocument/2006/relationships/image" Target="../media/image45.png"/><Relationship Id="rId7" Type="http://schemas.openxmlformats.org/officeDocument/2006/relationships/image" Target="../media/image22.png"/><Relationship Id="rId12" Type="http://schemas.openxmlformats.org/officeDocument/2006/relationships/image" Target="../media/image49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7.png"/><Relationship Id="rId11" Type="http://schemas.openxmlformats.org/officeDocument/2006/relationships/image" Target="../media/image26.png"/><Relationship Id="rId5" Type="http://schemas.openxmlformats.org/officeDocument/2006/relationships/image" Target="../media/image46.png"/><Relationship Id="rId10" Type="http://schemas.openxmlformats.org/officeDocument/2006/relationships/image" Target="../media/image25.png"/><Relationship Id="rId4" Type="http://schemas.openxmlformats.org/officeDocument/2006/relationships/image" Target="../media/image19.png"/><Relationship Id="rId9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20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3.png"/><Relationship Id="rId7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27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12" Type="http://schemas.openxmlformats.org/officeDocument/2006/relationships/image" Target="../media/image26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1.png"/><Relationship Id="rId11" Type="http://schemas.openxmlformats.org/officeDocument/2006/relationships/image" Target="../media/image25.png"/><Relationship Id="rId5" Type="http://schemas.openxmlformats.org/officeDocument/2006/relationships/image" Target="../media/image20.png"/><Relationship Id="rId15" Type="http://schemas.openxmlformats.org/officeDocument/2006/relationships/image" Target="../media/image29.png"/><Relationship Id="rId10" Type="http://schemas.openxmlformats.org/officeDocument/2006/relationships/image" Target="../media/image12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Relationship Id="rId14" Type="http://schemas.openxmlformats.org/officeDocument/2006/relationships/image" Target="../media/image2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0.png"/><Relationship Id="rId2" Type="http://schemas.openxmlformats.org/officeDocument/2006/relationships/image" Target="../media/image17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9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27.png"/><Relationship Id="rId18" Type="http://schemas.openxmlformats.org/officeDocument/2006/relationships/image" Target="../media/image39.png"/><Relationship Id="rId3" Type="http://schemas.openxmlformats.org/officeDocument/2006/relationships/image" Target="../media/image31.png"/><Relationship Id="rId21" Type="http://schemas.openxmlformats.org/officeDocument/2006/relationships/image" Target="../media/image42.png"/><Relationship Id="rId7" Type="http://schemas.openxmlformats.org/officeDocument/2006/relationships/image" Target="../media/image22.png"/><Relationship Id="rId12" Type="http://schemas.openxmlformats.org/officeDocument/2006/relationships/image" Target="../media/image26.png"/><Relationship Id="rId17" Type="http://schemas.openxmlformats.org/officeDocument/2006/relationships/image" Target="../media/image38.png"/><Relationship Id="rId2" Type="http://schemas.openxmlformats.org/officeDocument/2006/relationships/image" Target="../media/image30.png"/><Relationship Id="rId16" Type="http://schemas.openxmlformats.org/officeDocument/2006/relationships/image" Target="../media/image37.png"/><Relationship Id="rId20" Type="http://schemas.openxmlformats.org/officeDocument/2006/relationships/image" Target="../media/image4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3.png"/><Relationship Id="rId11" Type="http://schemas.openxmlformats.org/officeDocument/2006/relationships/image" Target="../media/image25.png"/><Relationship Id="rId5" Type="http://schemas.openxmlformats.org/officeDocument/2006/relationships/image" Target="../media/image32.png"/><Relationship Id="rId15" Type="http://schemas.openxmlformats.org/officeDocument/2006/relationships/image" Target="../media/image36.png"/><Relationship Id="rId10" Type="http://schemas.openxmlformats.org/officeDocument/2006/relationships/image" Target="../media/image12.png"/><Relationship Id="rId19" Type="http://schemas.openxmlformats.org/officeDocument/2006/relationships/image" Target="../media/image40.png"/><Relationship Id="rId4" Type="http://schemas.openxmlformats.org/officeDocument/2006/relationships/image" Target="../media/image19.png"/><Relationship Id="rId9" Type="http://schemas.openxmlformats.org/officeDocument/2006/relationships/image" Target="../media/image34.png"/><Relationship Id="rId14" Type="http://schemas.openxmlformats.org/officeDocument/2006/relationships/image" Target="../media/image35.png"/><Relationship Id="rId22" Type="http://schemas.openxmlformats.org/officeDocument/2006/relationships/image" Target="../media/image4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§6-2 Tests for Parallelograms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3886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Test to see if a quadrilateral IS a parallelogram.</a:t>
            </a:r>
          </a:p>
          <a:p>
            <a:r>
              <a:rPr lang="en-US" dirty="0" smtClean="0"/>
              <a:t>Best way to test?</a:t>
            </a:r>
          </a:p>
          <a:p>
            <a:pPr lvl="1"/>
            <a:r>
              <a:rPr lang="en-US" dirty="0" smtClean="0"/>
              <a:t>Let’s check the converses of the theorems about parallelograms!</a:t>
            </a:r>
          </a:p>
          <a:p>
            <a:pPr lvl="1"/>
            <a:r>
              <a:rPr lang="en-US" dirty="0" smtClean="0"/>
              <a:t>If the hypothesis of the converse provides enough information to conclude opposite sides are parallel (the def. of a parallelogram) then the converse is valid.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369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</a:t>
            </a:r>
            <a:endParaRPr lang="en-US" dirty="0"/>
          </a:p>
        </p:txBody>
      </p:sp>
      <p:sp>
        <p:nvSpPr>
          <p:cNvPr id="4" name="Parallelogram 3"/>
          <p:cNvSpPr/>
          <p:nvPr/>
        </p:nvSpPr>
        <p:spPr>
          <a:xfrm>
            <a:off x="281490" y="5029200"/>
            <a:ext cx="2514600" cy="1524000"/>
          </a:xfrm>
          <a:prstGeom prst="parallelogram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57690" y="471024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A</a:t>
            </a:r>
            <a:endParaRPr lang="en-US" i="1" dirty="0"/>
          </a:p>
        </p:txBody>
      </p:sp>
      <p:sp>
        <p:nvSpPr>
          <p:cNvPr id="6" name="TextBox 5"/>
          <p:cNvSpPr txBox="1"/>
          <p:nvPr/>
        </p:nvSpPr>
        <p:spPr>
          <a:xfrm>
            <a:off x="2719890" y="4767992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B</a:t>
            </a:r>
            <a:endParaRPr lang="en-US" i="1" dirty="0"/>
          </a:p>
        </p:txBody>
      </p:sp>
      <p:sp>
        <p:nvSpPr>
          <p:cNvPr id="7" name="TextBox 6"/>
          <p:cNvSpPr txBox="1"/>
          <p:nvPr/>
        </p:nvSpPr>
        <p:spPr>
          <a:xfrm>
            <a:off x="2262690" y="64886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C</a:t>
            </a:r>
            <a:endParaRPr lang="en-US" i="1" dirty="0"/>
          </a:p>
        </p:txBody>
      </p:sp>
      <p:sp>
        <p:nvSpPr>
          <p:cNvPr id="8" name="TextBox 7"/>
          <p:cNvSpPr txBox="1"/>
          <p:nvPr/>
        </p:nvSpPr>
        <p:spPr>
          <a:xfrm>
            <a:off x="-12700" y="64124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9" name="Isosceles Triangle 8"/>
          <p:cNvSpPr/>
          <p:nvPr/>
        </p:nvSpPr>
        <p:spPr>
          <a:xfrm rot="5400000">
            <a:off x="1389521" y="4937885"/>
            <a:ext cx="214213" cy="184666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/>
          <p:cNvSpPr/>
          <p:nvPr/>
        </p:nvSpPr>
        <p:spPr>
          <a:xfrm rot="5400000">
            <a:off x="1339350" y="6460867"/>
            <a:ext cx="214213" cy="184666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1588961" y="4894906"/>
            <a:ext cx="140329" cy="286694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538790" y="6386640"/>
            <a:ext cx="140329" cy="286694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0700" y="4923111"/>
            <a:ext cx="1917700" cy="16300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12700" y="2050850"/>
                <a:ext cx="1981200" cy="369909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</a:rPr>
                            <m:t>𝐴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𝐵</m:t>
                          </m:r>
                        </m:e>
                      </m:acc>
                      <m:r>
                        <a:rPr lang="en-US" b="0" i="1" smtClean="0">
                          <a:latin typeface="Cambria Math"/>
                        </a:rPr>
                        <m:t>≅</m:t>
                      </m:r>
                      <m:acc>
                        <m:accPr>
                          <m:chr m:val="̅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</a:rPr>
                            <m:t>𝐶𝐷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00" y="2050850"/>
                <a:ext cx="1981200" cy="36990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3339703" y="5079283"/>
                <a:ext cx="1981200" cy="369909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</a:rPr>
                            <m:t>𝐴𝐵</m:t>
                          </m:r>
                        </m:e>
                      </m:acc>
                      <m:r>
                        <a:rPr lang="en-US" b="0" i="1" smtClean="0">
                          <a:latin typeface="Cambria Math"/>
                        </a:rPr>
                        <m:t>∥</m:t>
                      </m:r>
                      <m:acc>
                        <m:accPr>
                          <m:chr m:val="̅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</a:rPr>
                            <m:t>𝐶𝐷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9703" y="5079283"/>
                <a:ext cx="1981200" cy="36990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6428581" y="1587500"/>
                <a:ext cx="1981200" cy="369909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</a:rPr>
                            <m:t>𝐴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𝐷</m:t>
                          </m:r>
                        </m:e>
                      </m:acc>
                      <m:r>
                        <a:rPr lang="en-US" b="0" i="1" smtClean="0">
                          <a:latin typeface="Cambria Math"/>
                        </a:rPr>
                        <m:t>∥</m:t>
                      </m:r>
                      <m:acc>
                        <m:accPr>
                          <m:chr m:val="̅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</a:rPr>
                            <m:t>𝐵𝐶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8581" y="1587500"/>
                <a:ext cx="1981200" cy="36990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Arrow Connector 20"/>
          <p:cNvCxnSpPr>
            <a:stCxn id="18" idx="3"/>
            <a:endCxn id="29" idx="1"/>
          </p:cNvCxnSpPr>
          <p:nvPr/>
        </p:nvCxnSpPr>
        <p:spPr>
          <a:xfrm>
            <a:off x="1993900" y="2235805"/>
            <a:ext cx="2266156" cy="52821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/>
              <p:cNvSpPr txBox="1"/>
              <p:nvPr/>
            </p:nvSpPr>
            <p:spPr>
              <a:xfrm>
                <a:off x="2446337" y="1181981"/>
                <a:ext cx="1657350" cy="369909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</a:rPr>
                            <m:t>𝐴𝐶</m:t>
                          </m:r>
                        </m:e>
                      </m:acc>
                      <m:r>
                        <a:rPr lang="en-US" i="1">
                          <a:latin typeface="Cambria Math"/>
                        </a:rPr>
                        <m:t>≅</m:t>
                      </m:r>
                      <m:acc>
                        <m:accPr>
                          <m:chr m:val="̅"/>
                          <m:ctrlPr>
                            <a:rPr lang="en-US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</a:rPr>
                            <m:t>𝐶𝐴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6337" y="1181981"/>
                <a:ext cx="1657350" cy="36990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Straight Arrow Connector 22"/>
          <p:cNvCxnSpPr>
            <a:stCxn id="22" idx="2"/>
            <a:endCxn id="29" idx="1"/>
          </p:cNvCxnSpPr>
          <p:nvPr/>
        </p:nvCxnSpPr>
        <p:spPr>
          <a:xfrm>
            <a:off x="3275012" y="1551890"/>
            <a:ext cx="985044" cy="1212127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6200" y="2420182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Given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/>
              <p:cNvSpPr txBox="1"/>
              <p:nvPr/>
            </p:nvSpPr>
            <p:spPr>
              <a:xfrm>
                <a:off x="2446337" y="1526855"/>
                <a:ext cx="165735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Reflexive Prop.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≅</m:t>
                    </m:r>
                    <m:r>
                      <a:rPr lang="en-US" i="1">
                        <a:latin typeface="Cambria Math"/>
                      </a:rPr>
                      <m:t> </m:t>
                    </m:r>
                  </m:oMath>
                </a14:m>
                <a:r>
                  <a:rPr lang="en-US" dirty="0" smtClean="0"/>
                  <a:t>Segments</a:t>
                </a:r>
                <a:endParaRPr lang="en-US" dirty="0"/>
              </a:p>
            </p:txBody>
          </p:sp>
        </mc:Choice>
        <mc:Fallback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6337" y="1526855"/>
                <a:ext cx="1657350" cy="646331"/>
              </a:xfrm>
              <a:prstGeom prst="rect">
                <a:avLst/>
              </a:prstGeom>
              <a:blipFill rotWithShape="1">
                <a:blip r:embed="rId6"/>
                <a:stretch>
                  <a:fillRect l="-1103" t="-4717" r="-3676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/>
              <p:cNvSpPr txBox="1"/>
              <p:nvPr/>
            </p:nvSpPr>
            <p:spPr>
              <a:xfrm>
                <a:off x="6396831" y="1957409"/>
                <a:ext cx="1981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AI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∠</m:t>
                    </m:r>
                  </m:oMath>
                </a14:m>
                <a:r>
                  <a:rPr lang="en-US" dirty="0" smtClean="0"/>
                  <a:t> Converse</a:t>
                </a:r>
                <a:endParaRPr lang="en-US" dirty="0"/>
              </a:p>
            </p:txBody>
          </p:sp>
        </mc:Choice>
        <mc:Fallback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6831" y="1957409"/>
                <a:ext cx="1981200" cy="369332"/>
              </a:xfrm>
              <a:prstGeom prst="rect">
                <a:avLst/>
              </a:prstGeom>
              <a:blipFill rotWithShape="1">
                <a:blip r:embed="rId7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Straight Arrow Connector 27"/>
          <p:cNvCxnSpPr>
            <a:stCxn id="19" idx="0"/>
            <a:endCxn id="44" idx="2"/>
          </p:cNvCxnSpPr>
          <p:nvPr/>
        </p:nvCxnSpPr>
        <p:spPr>
          <a:xfrm flipH="1" flipV="1">
            <a:off x="3500437" y="3710200"/>
            <a:ext cx="829866" cy="1369083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9" name="TextBox 28"/>
              <p:cNvSpPr txBox="1"/>
              <p:nvPr/>
            </p:nvSpPr>
            <p:spPr>
              <a:xfrm>
                <a:off x="4260056" y="2579351"/>
                <a:ext cx="1981200" cy="369332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Δ</m:t>
                      </m:r>
                      <m:r>
                        <a:rPr lang="en-US" b="0" i="1" smtClean="0">
                          <a:latin typeface="Cambria Math"/>
                        </a:rPr>
                        <m:t>𝐴𝐵𝐶</m:t>
                      </m:r>
                      <m:r>
                        <a:rPr lang="en-US" b="0" i="1" smtClean="0">
                          <a:latin typeface="Cambria Math"/>
                        </a:rPr>
                        <m:t>≅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Δ</m:t>
                      </m:r>
                      <m:r>
                        <a:rPr lang="en-US" b="0" i="1" smtClean="0">
                          <a:latin typeface="Cambria Math"/>
                        </a:rPr>
                        <m:t>𝐶𝐷𝐴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0056" y="2579351"/>
                <a:ext cx="1981200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Straight Arrow Connector 29"/>
          <p:cNvCxnSpPr>
            <a:stCxn id="29" idx="0"/>
            <a:endCxn id="36" idx="2"/>
          </p:cNvCxnSpPr>
          <p:nvPr/>
        </p:nvCxnSpPr>
        <p:spPr>
          <a:xfrm flipV="1">
            <a:off x="5250656" y="1043464"/>
            <a:ext cx="242094" cy="1535887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4288631" y="2950747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SAS Post.</a:t>
            </a:r>
            <a:endParaRPr lang="en-US" dirty="0"/>
          </a:p>
        </p:txBody>
      </p:sp>
      <p:cxnSp>
        <p:nvCxnSpPr>
          <p:cNvPr id="32" name="Straight Arrow Connector 31"/>
          <p:cNvCxnSpPr>
            <a:stCxn id="20" idx="2"/>
            <a:endCxn id="34" idx="0"/>
          </p:cNvCxnSpPr>
          <p:nvPr/>
        </p:nvCxnSpPr>
        <p:spPr>
          <a:xfrm>
            <a:off x="7419181" y="1957409"/>
            <a:ext cx="109538" cy="100603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4" name="TextBox 33"/>
              <p:cNvSpPr txBox="1"/>
              <p:nvPr/>
            </p:nvSpPr>
            <p:spPr>
              <a:xfrm>
                <a:off x="6384131" y="2963447"/>
                <a:ext cx="2289175" cy="369332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𝐴𝐵𝐶𝐷</m:t>
                      </m:r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𝑖𝑠</m:t>
                      </m:r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𝑎</m:t>
                      </m:r>
                      <m:r>
                        <a:rPr lang="en-US" b="0" i="1" smtClean="0">
                          <a:latin typeface="Cambria Math"/>
                        </a:rPr>
                        <m:t>∥</m:t>
                      </m:r>
                      <m:r>
                        <a:rPr lang="en-US" b="0" i="1" smtClean="0">
                          <a:latin typeface="Cambria Math"/>
                        </a:rPr>
                        <m:t>𝑜𝑔𝑟𝑎𝑚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4131" y="2963447"/>
                <a:ext cx="2289175" cy="369332"/>
              </a:xfrm>
              <a:prstGeom prst="rect">
                <a:avLst/>
              </a:prstGeom>
              <a:blipFill rotWithShape="1">
                <a:blip r:embed="rId9"/>
                <a:stretch>
                  <a:fillRect b="-30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Box 34"/>
          <p:cNvSpPr txBox="1"/>
          <p:nvPr/>
        </p:nvSpPr>
        <p:spPr>
          <a:xfrm>
            <a:off x="3329093" y="5454571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Given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6" name="TextBox 35"/>
              <p:cNvSpPr txBox="1"/>
              <p:nvPr/>
            </p:nvSpPr>
            <p:spPr>
              <a:xfrm>
                <a:off x="4889500" y="674132"/>
                <a:ext cx="1206500" cy="369332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∠1≅∠2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9500" y="674132"/>
                <a:ext cx="1206500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TextBox 36"/>
          <p:cNvSpPr txBox="1"/>
          <p:nvPr/>
        </p:nvSpPr>
        <p:spPr>
          <a:xfrm>
            <a:off x="4889500" y="1140000"/>
            <a:ext cx="1206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CPCTC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8" name="TextBox 37"/>
              <p:cNvSpPr txBox="1"/>
              <p:nvPr/>
            </p:nvSpPr>
            <p:spPr>
              <a:xfrm>
                <a:off x="6733380" y="457200"/>
                <a:ext cx="1939925" cy="369332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∠1&amp;∠2</m:t>
                    </m:r>
                  </m:oMath>
                </a14:m>
                <a:r>
                  <a:rPr lang="en-US" dirty="0" smtClean="0"/>
                  <a:t> are AI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∠ </m:t>
                    </m:r>
                  </m:oMath>
                </a14:m>
                <a:r>
                  <a:rPr lang="en-US" dirty="0" smtClean="0"/>
                  <a:t>s</a:t>
                </a:r>
                <a:endParaRPr lang="en-US" dirty="0"/>
              </a:p>
            </p:txBody>
          </p:sp>
        </mc:Choice>
        <mc:Fallback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3380" y="457200"/>
                <a:ext cx="1939925" cy="369332"/>
              </a:xfrm>
              <a:prstGeom prst="rect">
                <a:avLst/>
              </a:prstGeom>
              <a:blipFill rotWithShape="1">
                <a:blip r:embed="rId11"/>
                <a:stretch>
                  <a:fillRect t="-4615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TextBox 38"/>
          <p:cNvSpPr txBox="1"/>
          <p:nvPr/>
        </p:nvSpPr>
        <p:spPr>
          <a:xfrm>
            <a:off x="7100092" y="923068"/>
            <a:ext cx="1206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Assume</a:t>
            </a:r>
            <a:endParaRPr lang="en-US" dirty="0"/>
          </a:p>
        </p:txBody>
      </p:sp>
      <p:cxnSp>
        <p:nvCxnSpPr>
          <p:cNvPr id="40" name="Straight Arrow Connector 39"/>
          <p:cNvCxnSpPr>
            <a:stCxn id="38" idx="2"/>
            <a:endCxn id="20" idx="0"/>
          </p:cNvCxnSpPr>
          <p:nvPr/>
        </p:nvCxnSpPr>
        <p:spPr>
          <a:xfrm flipH="1">
            <a:off x="7419181" y="826532"/>
            <a:ext cx="284162" cy="76096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36" idx="3"/>
            <a:endCxn id="20" idx="0"/>
          </p:cNvCxnSpPr>
          <p:nvPr/>
        </p:nvCxnSpPr>
        <p:spPr>
          <a:xfrm>
            <a:off x="6096000" y="858798"/>
            <a:ext cx="1323181" cy="72870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44" idx="0"/>
            <a:endCxn id="29" idx="1"/>
          </p:cNvCxnSpPr>
          <p:nvPr/>
        </p:nvCxnSpPr>
        <p:spPr>
          <a:xfrm flipV="1">
            <a:off x="3500437" y="2764017"/>
            <a:ext cx="759619" cy="57685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44" name="TextBox 43"/>
              <p:cNvSpPr txBox="1"/>
              <p:nvPr/>
            </p:nvSpPr>
            <p:spPr>
              <a:xfrm>
                <a:off x="2897187" y="3340868"/>
                <a:ext cx="1206500" cy="369332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∠3≅∠4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7187" y="3340868"/>
                <a:ext cx="1206500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9" name="TextBox 48"/>
              <p:cNvSpPr txBox="1"/>
              <p:nvPr/>
            </p:nvSpPr>
            <p:spPr>
              <a:xfrm>
                <a:off x="2886074" y="3709623"/>
                <a:ext cx="12065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AI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∠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Th.</a:t>
                </a:r>
                <a:endParaRPr lang="en-US" dirty="0"/>
              </a:p>
            </p:txBody>
          </p:sp>
        </mc:Choice>
        <mc:Fallback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6074" y="3709623"/>
                <a:ext cx="1206500" cy="369332"/>
              </a:xfrm>
              <a:prstGeom prst="rect">
                <a:avLst/>
              </a:prstGeom>
              <a:blipFill rotWithShape="1">
                <a:blip r:embed="rId13"/>
                <a:stretch>
                  <a:fillRect t="-8333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0" name="TextBox 69"/>
          <p:cNvSpPr txBox="1"/>
          <p:nvPr/>
        </p:nvSpPr>
        <p:spPr>
          <a:xfrm>
            <a:off x="570156" y="5079572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2133600" y="601730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891090" y="4996934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1790700" y="61838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cxnSp>
        <p:nvCxnSpPr>
          <p:cNvPr id="91" name="Straight Arrow Connector 90"/>
          <p:cNvCxnSpPr>
            <a:stCxn id="19" idx="0"/>
            <a:endCxn id="34" idx="2"/>
          </p:cNvCxnSpPr>
          <p:nvPr/>
        </p:nvCxnSpPr>
        <p:spPr>
          <a:xfrm flipV="1">
            <a:off x="4330303" y="3332779"/>
            <a:ext cx="3198416" cy="1746504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2739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r>
                  <a:rPr lang="en-US" dirty="0" smtClean="0"/>
                  <a:t>Ways to prove a quad. is a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∥</m:t>
                    </m:r>
                  </m:oMath>
                </a14:m>
                <a:r>
                  <a:rPr lang="en-US" dirty="0" smtClean="0"/>
                  <a:t>ogram:</a:t>
                </a:r>
                <a:endParaRPr lang="en-US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3171" b="-63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365760" lvl="1" indent="-283464">
                  <a:spcBef>
                    <a:spcPts val="600"/>
                  </a:spcBef>
                  <a:buSzPct val="80000"/>
                  <a:buFont typeface="Wingdings 2"/>
                  <a:buChar char=""/>
                </a:pPr>
                <a:r>
                  <a:rPr lang="en-US" dirty="0" smtClean="0"/>
                  <a:t>If consecutive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∠</m:t>
                    </m:r>
                  </m:oMath>
                </a14:m>
                <a:r>
                  <a:rPr lang="en-US" dirty="0"/>
                  <a:t>s of a quad. are supp.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⇒</m:t>
                    </m:r>
                  </m:oMath>
                </a14:m>
                <a:r>
                  <a:rPr lang="en-US" dirty="0"/>
                  <a:t> it is a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∥</m:t>
                    </m:r>
                  </m:oMath>
                </a14:m>
                <a:r>
                  <a:rPr lang="en-US" dirty="0" err="1"/>
                  <a:t>ogram</a:t>
                </a:r>
                <a:r>
                  <a:rPr lang="en-US" dirty="0" smtClean="0"/>
                  <a:t>.</a:t>
                </a:r>
              </a:p>
              <a:p>
                <a:pPr marL="365760" lvl="1" indent="-283464">
                  <a:spcBef>
                    <a:spcPts val="600"/>
                  </a:spcBef>
                  <a:buSzPct val="80000"/>
                  <a:buFont typeface="Wingdings 2"/>
                  <a:buChar char=""/>
                </a:pPr>
                <a:r>
                  <a:rPr lang="en-US" dirty="0"/>
                  <a:t>If the opp.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∠</m:t>
                    </m:r>
                  </m:oMath>
                </a14:m>
                <a:r>
                  <a:rPr lang="en-US" dirty="0"/>
                  <a:t>s of a quad. are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≅⇒</m:t>
                    </m:r>
                  </m:oMath>
                </a14:m>
                <a:r>
                  <a:rPr lang="en-US" dirty="0"/>
                  <a:t> it is a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∥</m:t>
                    </m:r>
                  </m:oMath>
                </a14:m>
                <a:r>
                  <a:rPr lang="en-US" dirty="0"/>
                  <a:t>ogram.</a:t>
                </a:r>
              </a:p>
              <a:p>
                <a:pPr marL="365760" lvl="1" indent="-283464">
                  <a:spcBef>
                    <a:spcPts val="600"/>
                  </a:spcBef>
                  <a:buSzPct val="80000"/>
                  <a:buFont typeface="Wingdings 2"/>
                  <a:buChar char=""/>
                </a:pPr>
                <a:r>
                  <a:rPr lang="en-US" dirty="0"/>
                  <a:t>If the opp. sides of a quad. are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≅⇒</m:t>
                    </m:r>
                  </m:oMath>
                </a14:m>
                <a:r>
                  <a:rPr lang="en-US" dirty="0"/>
                  <a:t> it is a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∥</m:t>
                    </m:r>
                  </m:oMath>
                </a14:m>
                <a:r>
                  <a:rPr lang="en-US" dirty="0" err="1"/>
                  <a:t>ogram</a:t>
                </a:r>
                <a:r>
                  <a:rPr lang="en-US" dirty="0" smtClean="0"/>
                  <a:t>.</a:t>
                </a:r>
              </a:p>
              <a:p>
                <a:pPr marL="365760" lvl="1" indent="-283464">
                  <a:spcBef>
                    <a:spcPts val="600"/>
                  </a:spcBef>
                  <a:buSzPct val="80000"/>
                  <a:buFont typeface="Wingdings 2"/>
                  <a:buChar char=""/>
                </a:pPr>
                <a:r>
                  <a:rPr lang="en-US" dirty="0"/>
                  <a:t>If the </a:t>
                </a:r>
                <a:r>
                  <a:rPr lang="en-US" dirty="0" err="1"/>
                  <a:t>diag's</a:t>
                </a:r>
                <a:r>
                  <a:rPr lang="en-US" dirty="0"/>
                  <a:t> of a quad</a:t>
                </a:r>
                <a:r>
                  <a:rPr lang="en-US" dirty="0"/>
                  <a:t>. </a:t>
                </a:r>
                <a:r>
                  <a:rPr lang="en-US" dirty="0"/>
                  <a:t>bisect each other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⇒</m:t>
                    </m:r>
                  </m:oMath>
                </a14:m>
                <a:r>
                  <a:rPr lang="en-US" dirty="0"/>
                  <a:t> it is a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∥</m:t>
                    </m:r>
                  </m:oMath>
                </a14:m>
                <a:r>
                  <a:rPr lang="en-US" dirty="0" err="1"/>
                  <a:t>ogram</a:t>
                </a:r>
                <a:r>
                  <a:rPr lang="en-US" dirty="0" smtClean="0"/>
                  <a:t>.</a:t>
                </a:r>
                <a:endParaRPr lang="en-US" dirty="0"/>
              </a:p>
              <a:p>
                <a:pPr marL="365760" lvl="1" indent="-283464">
                  <a:spcBef>
                    <a:spcPts val="600"/>
                  </a:spcBef>
                  <a:buSzPct val="80000"/>
                  <a:buFont typeface="Wingdings 2"/>
                  <a:buChar char=""/>
                </a:pPr>
                <a:r>
                  <a:rPr lang="en-US" dirty="0" smtClean="0"/>
                  <a:t>If one pair of opp. sides of a quad. are both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∥</m:t>
                    </m:r>
                  </m:oMath>
                </a14:m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≅ ⇒</m:t>
                    </m:r>
                  </m:oMath>
                </a14:m>
                <a:r>
                  <a:rPr lang="en-US" dirty="0" smtClean="0"/>
                  <a:t> it is a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∥</m:t>
                    </m:r>
                  </m:oMath>
                </a14:m>
                <a:r>
                  <a:rPr lang="en-US" dirty="0" smtClean="0"/>
                  <a:t>ogram.</a:t>
                </a:r>
                <a:endParaRPr lang="en-US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t="-1271" r="-26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0787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3918513" y="6089782"/>
            <a:ext cx="4495800" cy="463417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133600" y="2514600"/>
            <a:ext cx="1371600" cy="4572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924800" y="2057399"/>
            <a:ext cx="990600" cy="410901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918513" y="3843009"/>
            <a:ext cx="5181600" cy="1558951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438400" y="2057400"/>
            <a:ext cx="5105400" cy="457200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r>
                  <a:rPr lang="en-US" dirty="0" smtClean="0"/>
                  <a:t>1) If a quad. is a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∥</m:t>
                    </m:r>
                  </m:oMath>
                </a14:m>
                <a:r>
                  <a:rPr lang="en-US" dirty="0" err="1" smtClean="0"/>
                  <a:t>ogram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⇒</m:t>
                    </m:r>
                  </m:oMath>
                </a14:m>
                <a:r>
                  <a:rPr lang="en-US" dirty="0" smtClean="0"/>
                  <a:t> consecutive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∠</m:t>
                    </m:r>
                  </m:oMath>
                </a14:m>
                <a:r>
                  <a:rPr lang="en-US" dirty="0" smtClean="0"/>
                  <a:t>s are supp.</a:t>
                </a:r>
                <a:endParaRPr lang="en-US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3171" t="-15426" b="-324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35608" y="1447800"/>
                <a:ext cx="7498080" cy="2209800"/>
              </a:xfrm>
            </p:spPr>
            <p:txBody>
              <a:bodyPr/>
              <a:lstStyle/>
              <a:p>
                <a:r>
                  <a:rPr lang="en-US" dirty="0" smtClean="0"/>
                  <a:t>Converse?</a:t>
                </a:r>
              </a:p>
              <a:p>
                <a:pPr lvl="1"/>
                <a:r>
                  <a:rPr lang="en-US" dirty="0" smtClean="0"/>
                  <a:t>If consecutive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∠</m:t>
                    </m:r>
                  </m:oMath>
                </a14:m>
                <a:r>
                  <a:rPr lang="en-US" dirty="0" smtClean="0"/>
                  <a:t>s of a quad. are supp.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⇒</m:t>
                    </m:r>
                  </m:oMath>
                </a14:m>
                <a:r>
                  <a:rPr lang="en-US" dirty="0" smtClean="0"/>
                  <a:t> it is a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∥</m:t>
                    </m:r>
                  </m:oMath>
                </a14:m>
                <a:r>
                  <a:rPr lang="en-US" dirty="0" err="1" smtClean="0"/>
                  <a:t>ogram</a:t>
                </a:r>
                <a:r>
                  <a:rPr lang="en-US" dirty="0" smtClean="0"/>
                  <a:t>.</a:t>
                </a:r>
              </a:p>
              <a:p>
                <a:pPr lvl="1"/>
                <a:r>
                  <a:rPr lang="en-US" dirty="0" smtClean="0"/>
                  <a:t>Is this true?  If so, let’s prove it!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35608" y="1447800"/>
                <a:ext cx="7498080" cy="2209800"/>
              </a:xfrm>
              <a:blipFill rotWithShape="1">
                <a:blip r:embed="rId3"/>
                <a:stretch>
                  <a:fillRect t="-3591" r="-21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Parallelogram 3"/>
          <p:cNvSpPr/>
          <p:nvPr/>
        </p:nvSpPr>
        <p:spPr>
          <a:xfrm>
            <a:off x="1219200" y="4038600"/>
            <a:ext cx="2514600" cy="1524000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371600" y="37454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A</a:t>
            </a:r>
            <a:endParaRPr lang="en-US" i="1" dirty="0"/>
          </a:p>
        </p:txBody>
      </p:sp>
      <p:sp>
        <p:nvSpPr>
          <p:cNvPr id="6" name="TextBox 5"/>
          <p:cNvSpPr txBox="1"/>
          <p:nvPr/>
        </p:nvSpPr>
        <p:spPr>
          <a:xfrm>
            <a:off x="3657600" y="3777392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B</a:t>
            </a:r>
            <a:endParaRPr lang="en-US" i="1" dirty="0"/>
          </a:p>
        </p:txBody>
      </p:sp>
      <p:sp>
        <p:nvSpPr>
          <p:cNvPr id="7" name="TextBox 6"/>
          <p:cNvSpPr txBox="1"/>
          <p:nvPr/>
        </p:nvSpPr>
        <p:spPr>
          <a:xfrm>
            <a:off x="3200400" y="54980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C</a:t>
            </a:r>
            <a:endParaRPr lang="en-US" i="1" dirty="0"/>
          </a:p>
        </p:txBody>
      </p:sp>
      <p:sp>
        <p:nvSpPr>
          <p:cNvPr id="8" name="TextBox 7"/>
          <p:cNvSpPr txBox="1"/>
          <p:nvPr/>
        </p:nvSpPr>
        <p:spPr>
          <a:xfrm>
            <a:off x="914400" y="54218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9" name="TextBox 8"/>
          <p:cNvSpPr txBox="1"/>
          <p:nvPr/>
        </p:nvSpPr>
        <p:spPr>
          <a:xfrm>
            <a:off x="3918513" y="38100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Given: 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953000" y="3832300"/>
                <a:ext cx="3048000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∠</m:t>
                      </m:r>
                      <m:r>
                        <a:rPr lang="en-US" sz="2400" b="0" i="1" smtClean="0">
                          <a:latin typeface="Cambria Math"/>
                        </a:rPr>
                        <m:t>𝐴</m:t>
                      </m:r>
                      <m:r>
                        <a:rPr lang="en-US" sz="2400" b="0" i="0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/>
                        </a:rPr>
                        <m:t>and</m:t>
                      </m:r>
                      <m:r>
                        <a:rPr lang="en-US" sz="2400" b="0" i="0" smtClean="0">
                          <a:latin typeface="Cambria Math"/>
                        </a:rPr>
                        <m:t> </m:t>
                      </m:r>
                      <m:r>
                        <a:rPr lang="en-US" sz="2400" b="0" i="1" smtClean="0">
                          <a:latin typeface="Cambria Math"/>
                        </a:rPr>
                        <m:t>∠</m:t>
                      </m:r>
                      <m:r>
                        <a:rPr lang="en-US" sz="2400" b="0" i="1" smtClean="0">
                          <a:latin typeface="Cambria Math"/>
                        </a:rPr>
                        <m:t>𝐵</m:t>
                      </m:r>
                      <m:r>
                        <a:rPr lang="en-US" sz="2400" b="0" i="0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/>
                        </a:rPr>
                        <m:t>are</m:t>
                      </m:r>
                      <m:r>
                        <a:rPr lang="en-US" sz="2400" b="0" i="0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/>
                        </a:rPr>
                        <m:t>supplementary</m:t>
                      </m:r>
                    </m:oMath>
                  </m:oMathPara>
                </a14:m>
                <a:endParaRPr lang="en-US" sz="2400" b="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∠</m:t>
                      </m:r>
                      <m:r>
                        <a:rPr lang="en-US" sz="2400" b="0" i="1" smtClean="0">
                          <a:latin typeface="Cambria Math"/>
                        </a:rPr>
                        <m:t>𝐴</m:t>
                      </m:r>
                      <m:r>
                        <a:rPr lang="en-US" sz="2400" b="0" i="0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/>
                        </a:rPr>
                        <m:t>and</m:t>
                      </m:r>
                      <m:r>
                        <a:rPr lang="en-US" sz="2400" b="0" i="0" smtClean="0">
                          <a:latin typeface="Cambria Math"/>
                        </a:rPr>
                        <m:t> </m:t>
                      </m:r>
                      <m:r>
                        <a:rPr lang="en-US" sz="2400" b="0" i="1" smtClean="0">
                          <a:latin typeface="Cambria Math"/>
                        </a:rPr>
                        <m:t>∠</m:t>
                      </m:r>
                      <m:r>
                        <a:rPr lang="en-US" sz="2400" b="0" i="1" smtClean="0">
                          <a:latin typeface="Cambria Math"/>
                        </a:rPr>
                        <m:t>𝐷</m:t>
                      </m:r>
                      <m:r>
                        <a:rPr lang="en-US" sz="2400" b="0" i="0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/>
                        </a:rPr>
                        <m:t>are</m:t>
                      </m:r>
                      <m:r>
                        <a:rPr lang="en-US" sz="2400" b="0" i="0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/>
                        </a:rPr>
                        <m:t>supplementary</m:t>
                      </m:r>
                    </m:oMath>
                  </m:oMathPara>
                </a14:m>
                <a:endParaRPr lang="en-US" sz="24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∠</m:t>
                      </m:r>
                      <m:r>
                        <a:rPr lang="en-US" sz="2400" b="0" i="1" smtClean="0">
                          <a:latin typeface="Cambria Math"/>
                        </a:rPr>
                        <m:t>𝐵</m:t>
                      </m:r>
                      <m:r>
                        <a:rPr lang="en-US" sz="2400" b="0" i="0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/>
                        </a:rPr>
                        <m:t>and</m:t>
                      </m:r>
                      <m:r>
                        <a:rPr lang="en-US" sz="2400" b="0" i="0" smtClean="0">
                          <a:latin typeface="Cambria Math"/>
                        </a:rPr>
                        <m:t> </m:t>
                      </m:r>
                      <m:r>
                        <a:rPr lang="en-US" sz="2400" b="0" i="1" smtClean="0">
                          <a:latin typeface="Cambria Math"/>
                        </a:rPr>
                        <m:t>∠</m:t>
                      </m:r>
                      <m:r>
                        <a:rPr lang="en-US" sz="2400" b="0" i="1" smtClean="0">
                          <a:latin typeface="Cambria Math"/>
                        </a:rPr>
                        <m:t>𝐶</m:t>
                      </m:r>
                      <m:r>
                        <a:rPr lang="en-US" sz="2400" b="0" i="0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/>
                        </a:rPr>
                        <m:t>are</m:t>
                      </m:r>
                      <m:r>
                        <a:rPr lang="en-US" sz="2400" b="0" i="0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/>
                        </a:rPr>
                        <m:t>supplementary</m:t>
                      </m:r>
                    </m:oMath>
                  </m:oMathPara>
                </a14:m>
                <a:endParaRPr lang="en-US" sz="24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∠</m:t>
                      </m:r>
                      <m:r>
                        <a:rPr lang="en-US" sz="2400" b="0" i="1" smtClean="0">
                          <a:latin typeface="Cambria Math"/>
                        </a:rPr>
                        <m:t>𝐶</m:t>
                      </m:r>
                      <m:r>
                        <a:rPr lang="en-US" sz="2400" b="0" i="0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/>
                        </a:rPr>
                        <m:t>and</m:t>
                      </m:r>
                      <m:r>
                        <a:rPr lang="en-US" sz="2400" b="0" i="0" smtClean="0">
                          <a:latin typeface="Cambria Math"/>
                        </a:rPr>
                        <m:t> </m:t>
                      </m:r>
                      <m:r>
                        <a:rPr lang="en-US" sz="2400" b="0" i="1" smtClean="0">
                          <a:latin typeface="Cambria Math"/>
                        </a:rPr>
                        <m:t>∠</m:t>
                      </m:r>
                      <m:r>
                        <a:rPr lang="en-US" sz="2400" b="0" i="1" smtClean="0">
                          <a:latin typeface="Cambria Math"/>
                        </a:rPr>
                        <m:t>𝐷</m:t>
                      </m:r>
                      <m:r>
                        <a:rPr lang="en-US" sz="2400" b="0" i="0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/>
                        </a:rPr>
                        <m:t>are</m:t>
                      </m:r>
                      <m:r>
                        <a:rPr lang="en-US" sz="2400" b="0" i="0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/>
                        </a:rPr>
                        <m:t>supplementary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3832300"/>
                <a:ext cx="3048000" cy="1569660"/>
              </a:xfrm>
              <a:prstGeom prst="rect">
                <a:avLst/>
              </a:prstGeom>
              <a:blipFill rotWithShape="1">
                <a:blip r:embed="rId4"/>
                <a:stretch>
                  <a:fillRect l="-600" r="-38000" b="-50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3918513" y="602998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Prove: 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148323" y="6107668"/>
                <a:ext cx="3048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𝐴𝐵𝐶𝐷</m:t>
                    </m:r>
                    <m:r>
                      <a:rPr lang="en-US" sz="24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2400" b="0" i="0" dirty="0" smtClean="0">
                    <a:latin typeface="+mj-lt"/>
                  </a:rPr>
                  <a:t>is a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∥</m:t>
                    </m:r>
                  </m:oMath>
                </a14:m>
                <a:r>
                  <a:rPr lang="en-US" sz="2400" dirty="0" smtClean="0"/>
                  <a:t>ogram</a:t>
                </a:r>
                <a:endParaRPr lang="en-US" sz="24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8323" y="6107668"/>
                <a:ext cx="3048000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600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29165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5" grpId="0" animBg="1"/>
      <p:bldP spid="14" grpId="0" animBg="1"/>
      <p:bldP spid="11" grpId="0" animBg="1"/>
      <p:bldP spid="10" grpId="0" animBg="1"/>
      <p:bldP spid="3" grpId="0" build="p"/>
      <p:bldP spid="4" grpId="0" animBg="1"/>
      <p:bldP spid="5" grpId="0"/>
      <p:bldP spid="6" grpId="0"/>
      <p:bldP spid="7" grpId="0"/>
      <p:bldP spid="8" grpId="0"/>
      <p:bldP spid="9" grpId="0"/>
      <p:bldP spid="12" grpId="0"/>
      <p:bldP spid="13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16932"/>
            <a:ext cx="2095500" cy="958334"/>
          </a:xfrm>
        </p:spPr>
        <p:txBody>
          <a:bodyPr/>
          <a:lstStyle/>
          <a:p>
            <a:r>
              <a:rPr lang="en-US" dirty="0" smtClean="0"/>
              <a:t>Proof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1066800" y="1600200"/>
                <a:ext cx="1981200" cy="369332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∠</m:t>
                      </m:r>
                      <m:r>
                        <a:rPr lang="en-US" b="0" i="1" smtClean="0">
                          <a:latin typeface="Cambria Math"/>
                        </a:rPr>
                        <m:t>𝐴</m:t>
                      </m:r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𝑖𝑠</m:t>
                      </m:r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𝑠𝑢𝑝𝑝</m:t>
                      </m:r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𝑡𝑜</m:t>
                      </m:r>
                      <m:r>
                        <a:rPr lang="en-US" b="0" i="1" smtClean="0">
                          <a:latin typeface="Cambria Math"/>
                        </a:rPr>
                        <m:t> ∠</m:t>
                      </m:r>
                      <m:r>
                        <a:rPr lang="en-US" b="0" i="1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1600200"/>
                <a:ext cx="1981200" cy="369332"/>
              </a:xfrm>
              <a:prstGeom prst="rect">
                <a:avLst/>
              </a:prstGeom>
              <a:blipFill rotWithShape="1">
                <a:blip r:embed="rId2"/>
                <a:stretch>
                  <a:fillRect b="-31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1079500" y="4114800"/>
                <a:ext cx="1981200" cy="369332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∠</m:t>
                      </m:r>
                      <m:r>
                        <a:rPr lang="en-US" b="0" i="1" smtClean="0">
                          <a:latin typeface="Cambria Math"/>
                        </a:rPr>
                        <m:t>𝐵</m:t>
                      </m:r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𝑖𝑠</m:t>
                      </m:r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𝑠𝑢𝑝𝑝</m:t>
                      </m:r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𝑡𝑜</m:t>
                      </m:r>
                      <m:r>
                        <a:rPr lang="en-US" b="0" i="1" smtClean="0">
                          <a:latin typeface="Cambria Math"/>
                        </a:rPr>
                        <m:t> ∠</m:t>
                      </m:r>
                      <m:r>
                        <a:rPr lang="en-US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500" y="4114800"/>
                <a:ext cx="1981200" cy="369332"/>
              </a:xfrm>
              <a:prstGeom prst="rect">
                <a:avLst/>
              </a:prstGeom>
              <a:blipFill rotWithShape="1">
                <a:blip r:embed="rId3"/>
                <a:stretch>
                  <a:fillRect b="-30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3575050" y="1628338"/>
                <a:ext cx="1981200" cy="369909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</a:rPr>
                            <m:t>𝐴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𝐷</m:t>
                          </m:r>
                        </m:e>
                      </m:acc>
                      <m:r>
                        <a:rPr lang="en-US" b="0" i="1" smtClean="0">
                          <a:latin typeface="Cambria Math"/>
                        </a:rPr>
                        <m:t>∥</m:t>
                      </m:r>
                      <m:acc>
                        <m:accPr>
                          <m:chr m:val="̅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</a:rPr>
                            <m:t>𝐵𝐶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5050" y="1628338"/>
                <a:ext cx="1981200" cy="36990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Arrow Connector 8"/>
          <p:cNvCxnSpPr>
            <a:stCxn id="5" idx="3"/>
            <a:endCxn id="7" idx="1"/>
          </p:cNvCxnSpPr>
          <p:nvPr/>
        </p:nvCxnSpPr>
        <p:spPr>
          <a:xfrm>
            <a:off x="3048000" y="1784866"/>
            <a:ext cx="527050" cy="28427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3536950" y="866338"/>
                <a:ext cx="1981200" cy="369332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𝐴</m:t>
                    </m:r>
                    <m:r>
                      <a:rPr lang="en-US" b="0" i="1" smtClean="0">
                        <a:latin typeface="Cambria Math"/>
                      </a:rPr>
                      <m:t> &amp;∠</m:t>
                    </m:r>
                    <m:r>
                      <a:rPr lang="en-US" b="0" i="1" smtClean="0">
                        <a:latin typeface="Cambria Math"/>
                      </a:rPr>
                      <m:t>𝐵</m:t>
                    </m:r>
                  </m:oMath>
                </a14:m>
                <a:r>
                  <a:rPr lang="en-US" dirty="0" smtClean="0"/>
                  <a:t> are CIAs</a:t>
                </a:r>
                <a:endParaRPr lang="en-US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6950" y="866338"/>
                <a:ext cx="1981200" cy="369332"/>
              </a:xfrm>
              <a:prstGeom prst="rect">
                <a:avLst/>
              </a:prstGeom>
              <a:blipFill rotWithShape="1">
                <a:blip r:embed="rId5"/>
                <a:stretch>
                  <a:fillRect t="-4615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Arrow Connector 10"/>
          <p:cNvCxnSpPr>
            <a:stCxn id="10" idx="2"/>
            <a:endCxn id="7" idx="0"/>
          </p:cNvCxnSpPr>
          <p:nvPr/>
        </p:nvCxnSpPr>
        <p:spPr>
          <a:xfrm>
            <a:off x="4527550" y="1235670"/>
            <a:ext cx="38100" cy="39266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066800" y="1969532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Given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536950" y="12308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Assume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556000" y="2013011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CIA Converse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3638550" y="4124404"/>
                <a:ext cx="1981200" cy="369909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</a:rPr>
                            <m:t>𝐴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𝐷</m:t>
                          </m:r>
                        </m:e>
                      </m:acc>
                      <m:r>
                        <a:rPr lang="en-US" b="0" i="1" smtClean="0">
                          <a:latin typeface="Cambria Math"/>
                        </a:rPr>
                        <m:t>∥</m:t>
                      </m:r>
                      <m:acc>
                        <m:accPr>
                          <m:chr m:val="̅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</a:rPr>
                            <m:t>𝐵𝐶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8550" y="4124404"/>
                <a:ext cx="1981200" cy="36990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Arrow Connector 18"/>
          <p:cNvCxnSpPr>
            <a:stCxn id="6" idx="3"/>
            <a:endCxn id="18" idx="1"/>
          </p:cNvCxnSpPr>
          <p:nvPr/>
        </p:nvCxnSpPr>
        <p:spPr>
          <a:xfrm>
            <a:off x="3060700" y="4299466"/>
            <a:ext cx="577850" cy="9893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3600450" y="3362404"/>
                <a:ext cx="1981200" cy="369332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𝐴</m:t>
                    </m:r>
                    <m:r>
                      <a:rPr lang="en-US" b="0" i="1" smtClean="0">
                        <a:latin typeface="Cambria Math"/>
                      </a:rPr>
                      <m:t> &amp;∠</m:t>
                    </m:r>
                    <m:r>
                      <a:rPr lang="en-US" b="0" i="1" smtClean="0">
                        <a:latin typeface="Cambria Math"/>
                      </a:rPr>
                      <m:t>𝐵</m:t>
                    </m:r>
                  </m:oMath>
                </a14:m>
                <a:r>
                  <a:rPr lang="en-US" dirty="0" smtClean="0"/>
                  <a:t> are CIAs</a:t>
                </a:r>
                <a:endParaRPr lang="en-US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0450" y="3362404"/>
                <a:ext cx="1981200" cy="369332"/>
              </a:xfrm>
              <a:prstGeom prst="rect">
                <a:avLst/>
              </a:prstGeom>
              <a:blipFill rotWithShape="1">
                <a:blip r:embed="rId7"/>
                <a:stretch>
                  <a:fillRect t="-4688" b="-218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Arrow Connector 20"/>
          <p:cNvCxnSpPr>
            <a:stCxn id="20" idx="2"/>
            <a:endCxn id="18" idx="0"/>
          </p:cNvCxnSpPr>
          <p:nvPr/>
        </p:nvCxnSpPr>
        <p:spPr>
          <a:xfrm>
            <a:off x="4591050" y="3731736"/>
            <a:ext cx="38100" cy="39266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600450" y="3726934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Assume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3619500" y="4509077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CIA Converse</a:t>
            </a:r>
            <a:endParaRPr lang="en-US" dirty="0"/>
          </a:p>
        </p:txBody>
      </p:sp>
      <p:cxnSp>
        <p:nvCxnSpPr>
          <p:cNvPr id="29" name="Straight Arrow Connector 28"/>
          <p:cNvCxnSpPr>
            <a:stCxn id="7" idx="3"/>
            <a:endCxn id="35" idx="0"/>
          </p:cNvCxnSpPr>
          <p:nvPr/>
        </p:nvCxnSpPr>
        <p:spPr>
          <a:xfrm>
            <a:off x="5556250" y="1813293"/>
            <a:ext cx="1972469" cy="1150154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18" idx="3"/>
            <a:endCxn id="35" idx="2"/>
          </p:cNvCxnSpPr>
          <p:nvPr/>
        </p:nvCxnSpPr>
        <p:spPr>
          <a:xfrm flipV="1">
            <a:off x="5619750" y="3332779"/>
            <a:ext cx="1908969" cy="97658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5" name="TextBox 34"/>
              <p:cNvSpPr txBox="1"/>
              <p:nvPr/>
            </p:nvSpPr>
            <p:spPr>
              <a:xfrm>
                <a:off x="6384131" y="2963447"/>
                <a:ext cx="2289175" cy="369332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𝐴𝐵𝐶𝐷</m:t>
                      </m:r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𝑖𝑠</m:t>
                      </m:r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𝑎</m:t>
                      </m:r>
                      <m:r>
                        <a:rPr lang="en-US" b="0" i="1" smtClean="0">
                          <a:latin typeface="Cambria Math"/>
                        </a:rPr>
                        <m:t>∥</m:t>
                      </m:r>
                      <m:r>
                        <a:rPr lang="en-US" b="0" i="1" smtClean="0">
                          <a:latin typeface="Cambria Math"/>
                        </a:rPr>
                        <m:t>𝑜𝑔𝑟𝑎𝑚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4131" y="2963447"/>
                <a:ext cx="2289175" cy="369332"/>
              </a:xfrm>
              <a:prstGeom prst="rect">
                <a:avLst/>
              </a:prstGeom>
              <a:blipFill rotWithShape="1">
                <a:blip r:embed="rId8"/>
                <a:stretch>
                  <a:fillRect b="-30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TextBox 39"/>
          <p:cNvSpPr txBox="1"/>
          <p:nvPr/>
        </p:nvSpPr>
        <p:spPr>
          <a:xfrm>
            <a:off x="1066800" y="4484132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Given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87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133600" y="2514600"/>
            <a:ext cx="1371600" cy="4572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781800" y="2057399"/>
            <a:ext cx="990600" cy="410901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438400" y="2057400"/>
            <a:ext cx="4038600" cy="457200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r>
                  <a:rPr lang="en-US" dirty="0" smtClean="0">
                    <a:solidFill>
                      <a:schemeClr val="accent5"/>
                    </a:solidFill>
                  </a:rPr>
                  <a:t>2) </a:t>
                </a:r>
                <a:r>
                  <a:rPr lang="en-US" sz="4400" dirty="0">
                    <a:solidFill>
                      <a:schemeClr val="accent5"/>
                    </a:solidFill>
                  </a:rPr>
                  <a:t>If a quad is a </a:t>
                </a:r>
                <a14:m>
                  <m:oMath xmlns:m="http://schemas.openxmlformats.org/officeDocument/2006/math">
                    <m:r>
                      <a:rPr lang="en-US" sz="4400" i="1">
                        <a:solidFill>
                          <a:schemeClr val="accent5"/>
                        </a:solidFill>
                        <a:latin typeface="Cambria Math"/>
                      </a:rPr>
                      <m:t>∥</m:t>
                    </m:r>
                  </m:oMath>
                </a14:m>
                <a:r>
                  <a:rPr lang="en-US" sz="4400" dirty="0" err="1">
                    <a:solidFill>
                      <a:schemeClr val="accent5"/>
                    </a:solidFill>
                  </a:rPr>
                  <a:t>ogram</a:t>
                </a:r>
                <a:r>
                  <a:rPr lang="en-US" sz="4400" dirty="0">
                    <a:solidFill>
                      <a:schemeClr val="accent5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sz="4400" i="1">
                        <a:solidFill>
                          <a:schemeClr val="accent5"/>
                        </a:solidFill>
                        <a:latin typeface="Cambria Math"/>
                        <a:ea typeface="Cambria Math"/>
                      </a:rPr>
                      <m:t>⇒</m:t>
                    </m:r>
                  </m:oMath>
                </a14:m>
                <a:r>
                  <a:rPr lang="en-US" sz="4400" dirty="0">
                    <a:solidFill>
                      <a:schemeClr val="accent5"/>
                    </a:solidFill>
                  </a:rPr>
                  <a:t> opp. </a:t>
                </a:r>
                <a14:m>
                  <m:oMath xmlns:m="http://schemas.openxmlformats.org/officeDocument/2006/math">
                    <m:r>
                      <a:rPr lang="en-US" sz="4400" i="1">
                        <a:solidFill>
                          <a:schemeClr val="accent5"/>
                        </a:solidFill>
                        <a:latin typeface="Cambria Math"/>
                      </a:rPr>
                      <m:t>∠</m:t>
                    </m:r>
                  </m:oMath>
                </a14:m>
                <a:r>
                  <a:rPr lang="en-US" sz="4400" dirty="0">
                    <a:solidFill>
                      <a:schemeClr val="accent5"/>
                    </a:solidFill>
                  </a:rPr>
                  <a:t>s are </a:t>
                </a:r>
                <a14:m>
                  <m:oMath xmlns:m="http://schemas.openxmlformats.org/officeDocument/2006/math">
                    <m:r>
                      <a:rPr lang="en-US" sz="4400" i="1">
                        <a:solidFill>
                          <a:schemeClr val="accent5"/>
                        </a:solidFill>
                        <a:latin typeface="Cambria Math"/>
                      </a:rPr>
                      <m:t>≅</m:t>
                    </m:r>
                  </m:oMath>
                </a14:m>
                <a:endParaRPr lang="en-US" dirty="0">
                  <a:solidFill>
                    <a:schemeClr val="accent5"/>
                  </a:solidFill>
                </a:endParaRP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3333" t="-18085" r="-1789" b="-345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35608" y="1447800"/>
                <a:ext cx="7498080" cy="1600200"/>
              </a:xfrm>
            </p:spPr>
            <p:txBody>
              <a:bodyPr/>
              <a:lstStyle/>
              <a:p>
                <a:r>
                  <a:rPr lang="en-US" dirty="0" smtClean="0"/>
                  <a:t>Converse?</a:t>
                </a:r>
              </a:p>
              <a:p>
                <a:pPr lvl="1"/>
                <a:r>
                  <a:rPr lang="en-US" dirty="0" smtClean="0"/>
                  <a:t>If the opp.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∠</m:t>
                    </m:r>
                  </m:oMath>
                </a14:m>
                <a:r>
                  <a:rPr lang="en-US" dirty="0" smtClean="0"/>
                  <a:t>s of a quad. are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≅⇒</m:t>
                    </m:r>
                  </m:oMath>
                </a14:m>
                <a:r>
                  <a:rPr lang="en-US" dirty="0" smtClean="0"/>
                  <a:t> it is a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∥</m:t>
                    </m:r>
                  </m:oMath>
                </a14:m>
                <a:r>
                  <a:rPr lang="en-US" dirty="0" smtClean="0"/>
                  <a:t>ogram.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35608" y="1447800"/>
                <a:ext cx="7498080" cy="1600200"/>
              </a:xfrm>
              <a:blipFill rotWithShape="1">
                <a:blip r:embed="rId3"/>
                <a:stretch>
                  <a:fillRect t="-4962" b="-49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3918513" y="4936602"/>
            <a:ext cx="4495800" cy="463417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918513" y="3843010"/>
            <a:ext cx="2590800" cy="820288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arallelogram 8"/>
          <p:cNvSpPr/>
          <p:nvPr/>
        </p:nvSpPr>
        <p:spPr>
          <a:xfrm>
            <a:off x="1219200" y="4038600"/>
            <a:ext cx="2514600" cy="1524000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371600" y="37454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A</a:t>
            </a:r>
            <a:endParaRPr lang="en-US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3657600" y="3777392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B</a:t>
            </a:r>
            <a:endParaRPr lang="en-US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3200400" y="54980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C</a:t>
            </a:r>
            <a:endParaRPr lang="en-US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914400" y="54218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3918513" y="38100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Given: 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953000" y="3832300"/>
                <a:ext cx="304800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0" dirty="0" smtClean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∠</m:t>
                    </m:r>
                    <m:r>
                      <a:rPr lang="en-US" sz="2400" b="0" i="1" smtClean="0">
                        <a:latin typeface="Cambria Math"/>
                      </a:rPr>
                      <m:t>𝐴</m:t>
                    </m:r>
                    <m:r>
                      <a:rPr lang="en-US" sz="2400" b="0" i="1" smtClean="0">
                        <a:latin typeface="Cambria Math"/>
                      </a:rPr>
                      <m:t>≅</m:t>
                    </m:r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</a:rPr>
                      <m:t>∠</m:t>
                    </m:r>
                    <m:r>
                      <a:rPr lang="en-US" sz="2400" b="0" i="1" smtClean="0">
                        <a:latin typeface="Cambria Math"/>
                      </a:rPr>
                      <m:t>𝐶</m:t>
                    </m:r>
                  </m:oMath>
                </a14:m>
                <a:endParaRPr lang="en-US" sz="2400" b="0" i="1" dirty="0" smtClean="0">
                  <a:latin typeface="Cambria Math"/>
                </a:endParaRPr>
              </a:p>
              <a:p>
                <a:r>
                  <a:rPr lang="en-US" sz="2400" b="0" dirty="0" smtClean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∠</m:t>
                    </m:r>
                    <m:r>
                      <a:rPr lang="en-US" sz="2400" b="0" i="1" smtClean="0">
                        <a:latin typeface="Cambria Math"/>
                      </a:rPr>
                      <m:t>𝐵</m:t>
                    </m:r>
                    <m:r>
                      <a:rPr lang="en-US" sz="2400" b="0" i="1" smtClean="0">
                        <a:latin typeface="Cambria Math"/>
                      </a:rPr>
                      <m:t>≅</m:t>
                    </m:r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</a:rPr>
                      <m:t>∠</m:t>
                    </m:r>
                    <m:r>
                      <a:rPr lang="en-US" sz="2400" b="0" i="1" smtClean="0">
                        <a:latin typeface="Cambria Math"/>
                      </a:rPr>
                      <m:t>𝐷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3832300"/>
                <a:ext cx="3048000" cy="83099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3918513" y="48768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Prove: 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148323" y="4954488"/>
                <a:ext cx="3048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𝐴𝐵𝐶𝐷</m:t>
                    </m:r>
                    <m:r>
                      <a:rPr lang="en-US" sz="24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2400" b="0" i="0" dirty="0" smtClean="0">
                    <a:latin typeface="+mj-lt"/>
                  </a:rPr>
                  <a:t>is a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∥</m:t>
                    </m:r>
                  </m:oMath>
                </a14:m>
                <a:r>
                  <a:rPr lang="en-US" sz="2400" dirty="0" smtClean="0"/>
                  <a:t>ogram</a:t>
                </a:r>
                <a:endParaRPr lang="en-US" sz="24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8323" y="4954488"/>
                <a:ext cx="3048000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600" t="-10667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1371600" y="6019800"/>
            <a:ext cx="716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You will prove this theorem for homework!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31661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3" grpId="0" build="p"/>
      <p:bldP spid="4" grpId="0" animBg="1"/>
      <p:bldP spid="7" grpId="0" animBg="1"/>
      <p:bldP spid="9" grpId="0" animBg="1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133600" y="2514600"/>
            <a:ext cx="1371600" cy="4572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086600" y="2057399"/>
            <a:ext cx="990600" cy="410901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438400" y="2057400"/>
            <a:ext cx="4343400" cy="457200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r>
                  <a:rPr lang="en-US" dirty="0" smtClean="0">
                    <a:solidFill>
                      <a:schemeClr val="accent5"/>
                    </a:solidFill>
                  </a:rPr>
                  <a:t>3) </a:t>
                </a:r>
                <a:r>
                  <a:rPr lang="en-US" sz="4400" dirty="0">
                    <a:solidFill>
                      <a:schemeClr val="accent5"/>
                    </a:solidFill>
                  </a:rPr>
                  <a:t>If a quad is a </a:t>
                </a:r>
                <a14:m>
                  <m:oMath xmlns:m="http://schemas.openxmlformats.org/officeDocument/2006/math">
                    <m:r>
                      <a:rPr lang="en-US" sz="4400" i="1">
                        <a:solidFill>
                          <a:schemeClr val="accent5"/>
                        </a:solidFill>
                        <a:latin typeface="Cambria Math"/>
                      </a:rPr>
                      <m:t>∥</m:t>
                    </m:r>
                  </m:oMath>
                </a14:m>
                <a:r>
                  <a:rPr lang="en-US" sz="4400" dirty="0" err="1">
                    <a:solidFill>
                      <a:schemeClr val="accent5"/>
                    </a:solidFill>
                  </a:rPr>
                  <a:t>ogram</a:t>
                </a:r>
                <a:r>
                  <a:rPr lang="en-US" sz="4400" dirty="0">
                    <a:solidFill>
                      <a:schemeClr val="accent5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sz="4400" i="1">
                        <a:solidFill>
                          <a:schemeClr val="accent5"/>
                        </a:solidFill>
                        <a:latin typeface="Cambria Math"/>
                        <a:ea typeface="Cambria Math"/>
                      </a:rPr>
                      <m:t>⇒</m:t>
                    </m:r>
                  </m:oMath>
                </a14:m>
                <a:r>
                  <a:rPr lang="en-US" sz="4400" dirty="0">
                    <a:solidFill>
                      <a:schemeClr val="accent5"/>
                    </a:solidFill>
                  </a:rPr>
                  <a:t> opp. </a:t>
                </a:r>
                <a:r>
                  <a:rPr lang="en-US" sz="4400" i="0" dirty="0" smtClean="0">
                    <a:solidFill>
                      <a:schemeClr val="accent5"/>
                    </a:solidFill>
                    <a:latin typeface="+mj-lt"/>
                  </a:rPr>
                  <a:t>s</a:t>
                </a:r>
                <a:r>
                  <a:rPr lang="en-US" sz="4400" b="0" i="0" dirty="0" smtClean="0">
                    <a:solidFill>
                      <a:schemeClr val="accent5"/>
                    </a:solidFill>
                    <a:latin typeface="+mj-lt"/>
                  </a:rPr>
                  <a:t>ide</a:t>
                </a:r>
                <a:r>
                  <a:rPr lang="en-US" sz="4400" dirty="0" smtClean="0">
                    <a:solidFill>
                      <a:schemeClr val="accent5"/>
                    </a:solidFill>
                  </a:rPr>
                  <a:t>s </a:t>
                </a:r>
                <a:r>
                  <a:rPr lang="en-US" sz="4400" dirty="0">
                    <a:solidFill>
                      <a:schemeClr val="accent5"/>
                    </a:solidFill>
                  </a:rPr>
                  <a:t>are </a:t>
                </a:r>
                <a14:m>
                  <m:oMath xmlns:m="http://schemas.openxmlformats.org/officeDocument/2006/math">
                    <m:r>
                      <a:rPr lang="en-US" sz="4400" i="1">
                        <a:solidFill>
                          <a:schemeClr val="accent5"/>
                        </a:solidFill>
                        <a:latin typeface="Cambria Math"/>
                      </a:rPr>
                      <m:t>≅</m:t>
                    </m:r>
                  </m:oMath>
                </a14:m>
                <a:endParaRPr lang="en-US" dirty="0">
                  <a:solidFill>
                    <a:schemeClr val="accent5"/>
                  </a:solidFill>
                </a:endParaRP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3"/>
                <a:stretch>
                  <a:fillRect l="-3333" t="-18085" b="-345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35608" y="1447800"/>
                <a:ext cx="7498080" cy="1600200"/>
              </a:xfrm>
            </p:spPr>
            <p:txBody>
              <a:bodyPr/>
              <a:lstStyle/>
              <a:p>
                <a:r>
                  <a:rPr lang="en-US" dirty="0" smtClean="0"/>
                  <a:t>Converse?</a:t>
                </a:r>
              </a:p>
              <a:p>
                <a:pPr lvl="1"/>
                <a:r>
                  <a:rPr lang="en-US" dirty="0" smtClean="0"/>
                  <a:t>If the opp. sides of a quad. are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≅⇒</m:t>
                    </m:r>
                  </m:oMath>
                </a14:m>
                <a:r>
                  <a:rPr lang="en-US" dirty="0" smtClean="0"/>
                  <a:t> it is a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∥</m:t>
                    </m:r>
                  </m:oMath>
                </a14:m>
                <a:r>
                  <a:rPr lang="en-US" dirty="0" smtClean="0"/>
                  <a:t>ogram.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35608" y="1447800"/>
                <a:ext cx="7498080" cy="1600200"/>
              </a:xfrm>
              <a:blipFill rotWithShape="1">
                <a:blip r:embed="rId4"/>
                <a:stretch>
                  <a:fillRect t="-4962" b="-49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3918513" y="4936602"/>
            <a:ext cx="4495800" cy="463417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918513" y="3843010"/>
            <a:ext cx="2590800" cy="820288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arallelogram 8"/>
          <p:cNvSpPr/>
          <p:nvPr/>
        </p:nvSpPr>
        <p:spPr>
          <a:xfrm>
            <a:off x="1219200" y="4038600"/>
            <a:ext cx="2514600" cy="1524000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371600" y="37454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A</a:t>
            </a:r>
            <a:endParaRPr lang="en-US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3657600" y="3777392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B</a:t>
            </a:r>
            <a:endParaRPr lang="en-US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3200400" y="54980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C</a:t>
            </a:r>
            <a:endParaRPr lang="en-US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914400" y="54218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3918513" y="38100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Given: 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953000" y="3832300"/>
                <a:ext cx="1556313" cy="8636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0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400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</a:rPr>
                          <m:t>𝐴𝐵</m:t>
                        </m:r>
                      </m:e>
                    </m:acc>
                    <m:r>
                      <a:rPr lang="en-US" sz="2400" b="0" i="1" smtClean="0">
                        <a:latin typeface="Cambria Math"/>
                      </a:rPr>
                      <m:t>≅</m:t>
                    </m:r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acc>
                      <m:accPr>
                        <m:chr m:val="̅"/>
                        <m:ctrlPr>
                          <a:rPr lang="en-US" sz="2400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</a:rPr>
                          <m:t>𝐶𝐷</m:t>
                        </m:r>
                      </m:e>
                    </m:acc>
                  </m:oMath>
                </a14:m>
                <a:endParaRPr lang="en-US" sz="2400" b="0" i="1" dirty="0" smtClean="0">
                  <a:latin typeface="Cambria Math"/>
                </a:endParaRPr>
              </a:p>
              <a:p>
                <a:r>
                  <a:rPr lang="en-US" sz="2400" b="0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400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</a:rPr>
                          <m:t>𝐵𝐶</m:t>
                        </m:r>
                      </m:e>
                    </m:acc>
                    <m:r>
                      <a:rPr lang="en-US" sz="2400" b="0" i="1" smtClean="0">
                        <a:latin typeface="Cambria Math"/>
                      </a:rPr>
                      <m:t>≅</m:t>
                    </m:r>
                    <m:acc>
                      <m:accPr>
                        <m:chr m:val="̅"/>
                        <m:ctrlPr>
                          <a:rPr lang="en-US" sz="2400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</a:rPr>
                          <m:t>𝐴𝐷</m:t>
                        </m:r>
                      </m:e>
                    </m:acc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3832300"/>
                <a:ext cx="1556313" cy="86363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3918513" y="48768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Prove: 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148323" y="4954488"/>
                <a:ext cx="3048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𝐴𝐵𝐶𝐷</m:t>
                    </m:r>
                    <m:r>
                      <a:rPr lang="en-US" sz="24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2400" b="0" i="0" dirty="0" smtClean="0">
                    <a:latin typeface="+mj-lt"/>
                  </a:rPr>
                  <a:t>is a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∥</m:t>
                    </m:r>
                  </m:oMath>
                </a14:m>
                <a:r>
                  <a:rPr lang="en-US" sz="2400" dirty="0" smtClean="0"/>
                  <a:t>ogram</a:t>
                </a:r>
                <a:endParaRPr lang="en-US" sz="24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8323" y="4954488"/>
                <a:ext cx="3048000" cy="461665"/>
              </a:xfrm>
              <a:prstGeom prst="rect">
                <a:avLst/>
              </a:prstGeom>
              <a:blipFill rotWithShape="1">
                <a:blip r:embed="rId6"/>
                <a:stretch>
                  <a:fillRect l="-600" t="-10667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34216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3" grpId="0" build="p"/>
      <p:bldP spid="4" grpId="0" animBg="1"/>
      <p:bldP spid="7" grpId="0" animBg="1"/>
      <p:bldP spid="9" grpId="0" animBg="1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16932"/>
            <a:ext cx="2095500" cy="958334"/>
          </a:xfrm>
        </p:spPr>
        <p:txBody>
          <a:bodyPr/>
          <a:lstStyle/>
          <a:p>
            <a:r>
              <a:rPr lang="en-US" dirty="0" smtClean="0"/>
              <a:t>Proof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1066800" y="1600200"/>
                <a:ext cx="1981200" cy="369909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</a:rPr>
                            <m:t>𝐴𝐵</m:t>
                          </m:r>
                        </m:e>
                      </m:acc>
                      <m:r>
                        <a:rPr lang="en-US" b="0" i="1" smtClean="0">
                          <a:latin typeface="Cambria Math"/>
                        </a:rPr>
                        <m:t>≅</m:t>
                      </m:r>
                      <m:acc>
                        <m:accPr>
                          <m:chr m:val="̅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</a:rPr>
                            <m:t>𝐶𝐷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1600200"/>
                <a:ext cx="1981200" cy="36990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1104900" y="2388370"/>
                <a:ext cx="1981200" cy="369332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</a:rPr>
                            <m:t>𝐵𝐶</m:t>
                          </m:r>
                        </m:e>
                      </m:acc>
                      <m:r>
                        <a:rPr lang="en-US" i="1">
                          <a:latin typeface="Cambria Math"/>
                        </a:rPr>
                        <m:t>≅</m:t>
                      </m:r>
                      <m:acc>
                        <m:accPr>
                          <m:chr m:val="̅"/>
                          <m:ctrlPr>
                            <a:rPr lang="en-US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</a:rPr>
                            <m:t>𝐴𝐷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4900" y="2388370"/>
                <a:ext cx="1981200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6428581" y="1587500"/>
                <a:ext cx="1981200" cy="369909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</a:rPr>
                            <m:t>𝐴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𝐷</m:t>
                          </m:r>
                        </m:e>
                      </m:acc>
                      <m:r>
                        <a:rPr lang="en-US" b="0" i="1" smtClean="0">
                          <a:latin typeface="Cambria Math"/>
                        </a:rPr>
                        <m:t>∥</m:t>
                      </m:r>
                      <m:acc>
                        <m:accPr>
                          <m:chr m:val="̅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</a:rPr>
                            <m:t>𝐵𝐶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8581" y="1587500"/>
                <a:ext cx="1981200" cy="36990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Arrow Connector 8"/>
          <p:cNvCxnSpPr>
            <a:stCxn id="5" idx="3"/>
            <a:endCxn id="20" idx="0"/>
          </p:cNvCxnSpPr>
          <p:nvPr/>
        </p:nvCxnSpPr>
        <p:spPr>
          <a:xfrm>
            <a:off x="3048000" y="1785155"/>
            <a:ext cx="1676400" cy="553709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1066800" y="3366641"/>
                <a:ext cx="1981200" cy="369332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</a:rPr>
                            <m:t>𝐴</m:t>
                          </m:r>
                          <m:r>
                            <a:rPr lang="en-US" i="1">
                              <a:latin typeface="Cambria Math"/>
                            </a:rPr>
                            <m:t>𝐶</m:t>
                          </m:r>
                        </m:e>
                      </m:acc>
                      <m:r>
                        <a:rPr lang="en-US" i="1">
                          <a:latin typeface="Cambria Math"/>
                        </a:rPr>
                        <m:t>≅</m:t>
                      </m:r>
                      <m:acc>
                        <m:accPr>
                          <m:chr m:val="̅"/>
                          <m:ctrlPr>
                            <a:rPr lang="en-US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</a:rPr>
                            <m:t>𝐶𝐴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3366641"/>
                <a:ext cx="1981200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Arrow Connector 10"/>
          <p:cNvCxnSpPr>
            <a:stCxn id="10" idx="3"/>
            <a:endCxn id="20" idx="2"/>
          </p:cNvCxnSpPr>
          <p:nvPr/>
        </p:nvCxnSpPr>
        <p:spPr>
          <a:xfrm flipV="1">
            <a:off x="3048000" y="2708196"/>
            <a:ext cx="1676400" cy="84311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066800" y="1969532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Given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1066800" y="3711515"/>
                <a:ext cx="1981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Reflexive Prop.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≅</m:t>
                    </m:r>
                  </m:oMath>
                </a14:m>
                <a:r>
                  <a:rPr lang="en-US" dirty="0" smtClean="0"/>
                  <a:t> Segments</a:t>
                </a:r>
                <a:endParaRPr lang="en-US" dirty="0"/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3711515"/>
                <a:ext cx="1981200" cy="646331"/>
              </a:xfrm>
              <a:prstGeom prst="rect">
                <a:avLst/>
              </a:prstGeom>
              <a:blipFill rotWithShape="1">
                <a:blip r:embed="rId6"/>
                <a:stretch>
                  <a:fillRect t="-4717" r="-923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6396831" y="1957409"/>
                <a:ext cx="1981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AI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∠</m:t>
                    </m:r>
                  </m:oMath>
                </a14:m>
                <a:r>
                  <a:rPr lang="en-US" dirty="0" smtClean="0"/>
                  <a:t> Converse</a:t>
                </a:r>
                <a:endParaRPr lang="en-US" dirty="0"/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6831" y="1957409"/>
                <a:ext cx="1981200" cy="369332"/>
              </a:xfrm>
              <a:prstGeom prst="rect">
                <a:avLst/>
              </a:prstGeom>
              <a:blipFill rotWithShape="1">
                <a:blip r:embed="rId7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6365081" y="4139168"/>
                <a:ext cx="1981200" cy="369909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</a:rPr>
                            <m:t>𝐴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𝐷</m:t>
                          </m:r>
                        </m:e>
                      </m:acc>
                      <m:r>
                        <a:rPr lang="en-US" b="0" i="1" smtClean="0">
                          <a:latin typeface="Cambria Math"/>
                        </a:rPr>
                        <m:t>∥</m:t>
                      </m:r>
                      <m:acc>
                        <m:accPr>
                          <m:chr m:val="̅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</a:rPr>
                            <m:t>𝐵𝐶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5081" y="4139168"/>
                <a:ext cx="1981200" cy="369909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Arrow Connector 18"/>
          <p:cNvCxnSpPr>
            <a:stCxn id="6" idx="3"/>
            <a:endCxn id="20" idx="1"/>
          </p:cNvCxnSpPr>
          <p:nvPr/>
        </p:nvCxnSpPr>
        <p:spPr>
          <a:xfrm flipV="1">
            <a:off x="3086100" y="2523530"/>
            <a:ext cx="647700" cy="49506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3733800" y="2338864"/>
                <a:ext cx="1981200" cy="369332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Δ</m:t>
                      </m:r>
                      <m:r>
                        <a:rPr lang="en-US" b="0" i="1" smtClean="0">
                          <a:latin typeface="Cambria Math"/>
                        </a:rPr>
                        <m:t>𝐴𝐷𝐶</m:t>
                      </m:r>
                      <m:r>
                        <a:rPr lang="en-US" b="0" i="1" smtClean="0">
                          <a:latin typeface="Cambria Math"/>
                        </a:rPr>
                        <m:t>≅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Δ</m:t>
                      </m:r>
                      <m:r>
                        <a:rPr lang="en-US" b="0" i="1" smtClean="0">
                          <a:latin typeface="Cambria Math"/>
                        </a:rPr>
                        <m:t>𝐶𝐵𝐴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3800" y="2338864"/>
                <a:ext cx="198120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Arrow Connector 20"/>
          <p:cNvCxnSpPr>
            <a:stCxn id="20" idx="0"/>
            <a:endCxn id="45" idx="2"/>
          </p:cNvCxnSpPr>
          <p:nvPr/>
        </p:nvCxnSpPr>
        <p:spPr>
          <a:xfrm flipV="1">
            <a:off x="4724400" y="1043464"/>
            <a:ext cx="768350" cy="129540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733800" y="2804732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SSS Post.</a:t>
            </a:r>
            <a:endParaRPr lang="en-US" dirty="0"/>
          </a:p>
        </p:txBody>
      </p:sp>
      <p:cxnSp>
        <p:nvCxnSpPr>
          <p:cNvPr id="29" name="Straight Arrow Connector 28"/>
          <p:cNvCxnSpPr>
            <a:stCxn id="7" idx="2"/>
            <a:endCxn id="35" idx="0"/>
          </p:cNvCxnSpPr>
          <p:nvPr/>
        </p:nvCxnSpPr>
        <p:spPr>
          <a:xfrm>
            <a:off x="7419181" y="1957409"/>
            <a:ext cx="109538" cy="100603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18" idx="0"/>
            <a:endCxn id="35" idx="2"/>
          </p:cNvCxnSpPr>
          <p:nvPr/>
        </p:nvCxnSpPr>
        <p:spPr>
          <a:xfrm flipV="1">
            <a:off x="7355681" y="3332779"/>
            <a:ext cx="173038" cy="806389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5" name="TextBox 34"/>
              <p:cNvSpPr txBox="1"/>
              <p:nvPr/>
            </p:nvSpPr>
            <p:spPr>
              <a:xfrm>
                <a:off x="6384131" y="2963447"/>
                <a:ext cx="2289175" cy="369332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𝐴𝐵𝐶𝐷</m:t>
                      </m:r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𝑖𝑠</m:t>
                      </m:r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𝑎</m:t>
                      </m:r>
                      <m:r>
                        <a:rPr lang="en-US" b="0" i="1" smtClean="0">
                          <a:latin typeface="Cambria Math"/>
                        </a:rPr>
                        <m:t>∥</m:t>
                      </m:r>
                      <m:r>
                        <a:rPr lang="en-US" b="0" i="1" smtClean="0">
                          <a:latin typeface="Cambria Math"/>
                        </a:rPr>
                        <m:t>𝑜𝑔𝑟𝑎𝑚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4131" y="2963447"/>
                <a:ext cx="2289175" cy="369332"/>
              </a:xfrm>
              <a:prstGeom prst="rect">
                <a:avLst/>
              </a:prstGeom>
              <a:blipFill rotWithShape="1">
                <a:blip r:embed="rId10"/>
                <a:stretch>
                  <a:fillRect b="-30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1104900" y="2757702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Given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5" name="TextBox 44"/>
              <p:cNvSpPr txBox="1"/>
              <p:nvPr/>
            </p:nvSpPr>
            <p:spPr>
              <a:xfrm>
                <a:off x="4889500" y="674132"/>
                <a:ext cx="1206500" cy="369332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∠1≅∠2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9500" y="674132"/>
                <a:ext cx="1206500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Box 45"/>
          <p:cNvSpPr txBox="1"/>
          <p:nvPr/>
        </p:nvSpPr>
        <p:spPr>
          <a:xfrm>
            <a:off x="4889500" y="1140000"/>
            <a:ext cx="1206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CPCTC</a:t>
            </a:r>
            <a:endParaRPr lang="en-US" dirty="0"/>
          </a:p>
        </p:txBody>
      </p:sp>
      <p:sp>
        <p:nvSpPr>
          <p:cNvPr id="47" name="Parallelogram 46"/>
          <p:cNvSpPr/>
          <p:nvPr/>
        </p:nvSpPr>
        <p:spPr>
          <a:xfrm>
            <a:off x="698500" y="4920734"/>
            <a:ext cx="2514600" cy="1524000"/>
          </a:xfrm>
          <a:prstGeom prst="parallelogram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850900" y="4627602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A</a:t>
            </a:r>
            <a:endParaRPr lang="en-US" i="1" dirty="0"/>
          </a:p>
        </p:txBody>
      </p:sp>
      <p:sp>
        <p:nvSpPr>
          <p:cNvPr id="49" name="TextBox 48"/>
          <p:cNvSpPr txBox="1"/>
          <p:nvPr/>
        </p:nvSpPr>
        <p:spPr>
          <a:xfrm>
            <a:off x="3136900" y="4659526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B</a:t>
            </a:r>
            <a:endParaRPr lang="en-US" i="1" dirty="0"/>
          </a:p>
        </p:txBody>
      </p:sp>
      <p:sp>
        <p:nvSpPr>
          <p:cNvPr id="50" name="TextBox 49"/>
          <p:cNvSpPr txBox="1"/>
          <p:nvPr/>
        </p:nvSpPr>
        <p:spPr>
          <a:xfrm>
            <a:off x="2679700" y="6380202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C</a:t>
            </a:r>
            <a:endParaRPr lang="en-US" i="1" dirty="0"/>
          </a:p>
        </p:txBody>
      </p:sp>
      <p:sp>
        <p:nvSpPr>
          <p:cNvPr id="51" name="TextBox 50"/>
          <p:cNvSpPr txBox="1"/>
          <p:nvPr/>
        </p:nvSpPr>
        <p:spPr>
          <a:xfrm>
            <a:off x="393700" y="6304002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D</a:t>
            </a:r>
            <a:endParaRPr lang="en-US" i="1" dirty="0"/>
          </a:p>
        </p:txBody>
      </p:sp>
      <p:cxnSp>
        <p:nvCxnSpPr>
          <p:cNvPr id="53" name="Straight Connector 52"/>
          <p:cNvCxnSpPr/>
          <p:nvPr/>
        </p:nvCxnSpPr>
        <p:spPr>
          <a:xfrm>
            <a:off x="1066800" y="4893173"/>
            <a:ext cx="1752600" cy="15515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1003300" y="49646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2514600" y="601087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1270000" y="4893173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2247900" y="6119336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4" name="TextBox 63"/>
              <p:cNvSpPr txBox="1"/>
              <p:nvPr/>
            </p:nvSpPr>
            <p:spPr>
              <a:xfrm>
                <a:off x="6733380" y="457200"/>
                <a:ext cx="1939925" cy="369332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∠1&amp;∠2</m:t>
                    </m:r>
                  </m:oMath>
                </a14:m>
                <a:r>
                  <a:rPr lang="en-US" dirty="0" smtClean="0"/>
                  <a:t> are AI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∠ </m:t>
                    </m:r>
                  </m:oMath>
                </a14:m>
                <a:r>
                  <a:rPr lang="en-US" dirty="0" smtClean="0"/>
                  <a:t>s</a:t>
                </a:r>
                <a:endParaRPr lang="en-US" dirty="0"/>
              </a:p>
            </p:txBody>
          </p:sp>
        </mc:Choice>
        <mc:Fallback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3380" y="457200"/>
                <a:ext cx="1939925" cy="369332"/>
              </a:xfrm>
              <a:prstGeom prst="rect">
                <a:avLst/>
              </a:prstGeom>
              <a:blipFill rotWithShape="1">
                <a:blip r:embed="rId12"/>
                <a:stretch>
                  <a:fillRect t="-4615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TextBox 64"/>
          <p:cNvSpPr txBox="1"/>
          <p:nvPr/>
        </p:nvSpPr>
        <p:spPr>
          <a:xfrm>
            <a:off x="7100092" y="923068"/>
            <a:ext cx="1206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Assume</a:t>
            </a:r>
            <a:endParaRPr lang="en-US" dirty="0"/>
          </a:p>
        </p:txBody>
      </p:sp>
      <p:cxnSp>
        <p:nvCxnSpPr>
          <p:cNvPr id="66" name="Straight Arrow Connector 65"/>
          <p:cNvCxnSpPr>
            <a:stCxn id="64" idx="2"/>
            <a:endCxn id="7" idx="0"/>
          </p:cNvCxnSpPr>
          <p:nvPr/>
        </p:nvCxnSpPr>
        <p:spPr>
          <a:xfrm flipH="1">
            <a:off x="7419181" y="826532"/>
            <a:ext cx="284162" cy="76096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45" idx="3"/>
            <a:endCxn id="7" idx="0"/>
          </p:cNvCxnSpPr>
          <p:nvPr/>
        </p:nvCxnSpPr>
        <p:spPr>
          <a:xfrm>
            <a:off x="6096000" y="858798"/>
            <a:ext cx="1323181" cy="72870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75" name="TextBox 74"/>
              <p:cNvSpPr txBox="1"/>
              <p:nvPr/>
            </p:nvSpPr>
            <p:spPr>
              <a:xfrm>
                <a:off x="6324600" y="4509077"/>
                <a:ext cx="1981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AI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∠</m:t>
                    </m:r>
                  </m:oMath>
                </a14:m>
                <a:r>
                  <a:rPr lang="en-US" dirty="0" smtClean="0"/>
                  <a:t> Converse</a:t>
                </a:r>
                <a:endParaRPr lang="en-US" dirty="0"/>
              </a:p>
            </p:txBody>
          </p:sp>
        </mc:Choice>
        <mc:Fallback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600" y="4509077"/>
                <a:ext cx="1981200" cy="369332"/>
              </a:xfrm>
              <a:prstGeom prst="rect">
                <a:avLst/>
              </a:prstGeom>
              <a:blipFill rotWithShape="1">
                <a:blip r:embed="rId13"/>
                <a:stretch>
                  <a:fillRect t="-8333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6" name="Straight Arrow Connector 75"/>
          <p:cNvCxnSpPr>
            <a:stCxn id="20" idx="2"/>
            <a:endCxn id="77" idx="0"/>
          </p:cNvCxnSpPr>
          <p:nvPr/>
        </p:nvCxnSpPr>
        <p:spPr>
          <a:xfrm>
            <a:off x="4724400" y="2708196"/>
            <a:ext cx="387350" cy="1003319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77" name="TextBox 76"/>
              <p:cNvSpPr txBox="1"/>
              <p:nvPr/>
            </p:nvSpPr>
            <p:spPr>
              <a:xfrm>
                <a:off x="4508500" y="3711515"/>
                <a:ext cx="1206500" cy="369332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∠3≅∠4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77" name="TextBox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8500" y="3711515"/>
                <a:ext cx="1206500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8" name="TextBox 77"/>
              <p:cNvSpPr txBox="1"/>
              <p:nvPr/>
            </p:nvSpPr>
            <p:spPr>
              <a:xfrm>
                <a:off x="4100115" y="4736068"/>
                <a:ext cx="1939925" cy="369332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∠3&amp;∠4</m:t>
                    </m:r>
                  </m:oMath>
                </a14:m>
                <a:r>
                  <a:rPr lang="en-US" dirty="0" smtClean="0"/>
                  <a:t> are AI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∠ </m:t>
                    </m:r>
                  </m:oMath>
                </a14:m>
                <a:r>
                  <a:rPr lang="en-US" dirty="0" smtClean="0"/>
                  <a:t>s</a:t>
                </a:r>
                <a:endParaRPr lang="en-US" dirty="0"/>
              </a:p>
            </p:txBody>
          </p:sp>
        </mc:Choice>
        <mc:Fallback>
          <p:sp>
            <p:nvSpPr>
              <p:cNvPr id="78" name="TextBox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0115" y="4736068"/>
                <a:ext cx="1939925" cy="369332"/>
              </a:xfrm>
              <a:prstGeom prst="rect">
                <a:avLst/>
              </a:prstGeom>
              <a:blipFill rotWithShape="1">
                <a:blip r:embed="rId15"/>
                <a:stretch>
                  <a:fillRect t="-4615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9" name="TextBox 78"/>
          <p:cNvSpPr txBox="1"/>
          <p:nvPr/>
        </p:nvSpPr>
        <p:spPr>
          <a:xfrm>
            <a:off x="4466827" y="5094502"/>
            <a:ext cx="1206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Assume</a:t>
            </a:r>
            <a:endParaRPr lang="en-US" dirty="0"/>
          </a:p>
        </p:txBody>
      </p:sp>
      <p:cxnSp>
        <p:nvCxnSpPr>
          <p:cNvPr id="80" name="Straight Arrow Connector 79"/>
          <p:cNvCxnSpPr>
            <a:stCxn id="78" idx="3"/>
            <a:endCxn id="18" idx="1"/>
          </p:cNvCxnSpPr>
          <p:nvPr/>
        </p:nvCxnSpPr>
        <p:spPr>
          <a:xfrm flipV="1">
            <a:off x="6040040" y="4324123"/>
            <a:ext cx="325041" cy="59661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77" idx="3"/>
            <a:endCxn id="18" idx="1"/>
          </p:cNvCxnSpPr>
          <p:nvPr/>
        </p:nvCxnSpPr>
        <p:spPr>
          <a:xfrm>
            <a:off x="5715000" y="3896181"/>
            <a:ext cx="650081" cy="42794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4508500" y="4080847"/>
            <a:ext cx="1206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CPCTC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418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133600" y="2514600"/>
            <a:ext cx="2057400" cy="4572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305800" y="2057399"/>
            <a:ext cx="501087" cy="410901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438400" y="2057400"/>
            <a:ext cx="5486400" cy="457200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r>
                  <a:rPr lang="en-US" dirty="0" smtClean="0">
                    <a:solidFill>
                      <a:schemeClr val="accent5"/>
                    </a:solidFill>
                  </a:rPr>
                  <a:t>4) </a:t>
                </a:r>
                <a:r>
                  <a:rPr lang="en-US" sz="4400" dirty="0">
                    <a:solidFill>
                      <a:schemeClr val="accent5"/>
                    </a:solidFill>
                  </a:rPr>
                  <a:t>If a quad is a </a:t>
                </a:r>
                <a14:m>
                  <m:oMath xmlns:m="http://schemas.openxmlformats.org/officeDocument/2006/math">
                    <m:r>
                      <a:rPr lang="en-US" sz="4400" i="1">
                        <a:solidFill>
                          <a:schemeClr val="accent5"/>
                        </a:solidFill>
                        <a:latin typeface="Cambria Math"/>
                      </a:rPr>
                      <m:t>∥</m:t>
                    </m:r>
                  </m:oMath>
                </a14:m>
                <a:r>
                  <a:rPr lang="en-US" sz="4400" dirty="0" err="1">
                    <a:solidFill>
                      <a:schemeClr val="accent5"/>
                    </a:solidFill>
                  </a:rPr>
                  <a:t>ogram</a:t>
                </a:r>
                <a:r>
                  <a:rPr lang="en-US" sz="4400" dirty="0">
                    <a:solidFill>
                      <a:schemeClr val="accent5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sz="4400" i="1">
                        <a:solidFill>
                          <a:schemeClr val="accent5"/>
                        </a:solidFill>
                        <a:latin typeface="Cambria Math"/>
                        <a:ea typeface="Cambria Math"/>
                      </a:rPr>
                      <m:t>⇒</m:t>
                    </m:r>
                  </m:oMath>
                </a14:m>
                <a:r>
                  <a:rPr lang="en-US" sz="4400" dirty="0">
                    <a:solidFill>
                      <a:schemeClr val="accent5"/>
                    </a:solidFill>
                  </a:rPr>
                  <a:t> </a:t>
                </a:r>
                <a:r>
                  <a:rPr lang="en-US" sz="4400" dirty="0" err="1" smtClean="0">
                    <a:solidFill>
                      <a:schemeClr val="accent5"/>
                    </a:solidFill>
                  </a:rPr>
                  <a:t>diag’s</a:t>
                </a:r>
                <a:r>
                  <a:rPr lang="en-US" sz="4400" dirty="0" smtClean="0">
                    <a:solidFill>
                      <a:schemeClr val="accent5"/>
                    </a:solidFill>
                  </a:rPr>
                  <a:t> bisect each other</a:t>
                </a:r>
                <a:endParaRPr lang="en-US" dirty="0">
                  <a:solidFill>
                    <a:schemeClr val="accent5"/>
                  </a:solidFill>
                </a:endParaRP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3333" t="-18085" b="-345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35608" y="1447800"/>
                <a:ext cx="7498080" cy="1600200"/>
              </a:xfrm>
            </p:spPr>
            <p:txBody>
              <a:bodyPr/>
              <a:lstStyle/>
              <a:p>
                <a:r>
                  <a:rPr lang="en-US" dirty="0" smtClean="0"/>
                  <a:t>Converse?</a:t>
                </a:r>
              </a:p>
              <a:p>
                <a:pPr lvl="1"/>
                <a:r>
                  <a:rPr lang="en-US" dirty="0" smtClean="0"/>
                  <a:t>If the </a:t>
                </a:r>
                <a:r>
                  <a:rPr lang="en-US" dirty="0" err="1" smtClean="0"/>
                  <a:t>diag’s</a:t>
                </a:r>
                <a:r>
                  <a:rPr lang="en-US" dirty="0" smtClean="0"/>
                  <a:t> of a quad.  bisect each other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⇒</m:t>
                    </m:r>
                  </m:oMath>
                </a14:m>
                <a:r>
                  <a:rPr lang="en-US" dirty="0" smtClean="0"/>
                  <a:t> it is a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∥</m:t>
                    </m:r>
                  </m:oMath>
                </a14:m>
                <a:r>
                  <a:rPr lang="en-US" dirty="0" smtClean="0"/>
                  <a:t>ogram.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35608" y="1447800"/>
                <a:ext cx="7498080" cy="1600200"/>
              </a:xfrm>
              <a:blipFill rotWithShape="1">
                <a:blip r:embed="rId3"/>
                <a:stretch>
                  <a:fillRect t="-4962" b="-49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3918513" y="4936602"/>
            <a:ext cx="4495800" cy="463417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918512" y="3843010"/>
            <a:ext cx="3396687" cy="820288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arallelogram 8"/>
          <p:cNvSpPr/>
          <p:nvPr/>
        </p:nvSpPr>
        <p:spPr>
          <a:xfrm>
            <a:off x="1219200" y="4038600"/>
            <a:ext cx="2514600" cy="1524000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295400" y="371964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A</a:t>
            </a:r>
            <a:endParaRPr lang="en-US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3657600" y="3777392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B</a:t>
            </a:r>
            <a:endParaRPr lang="en-US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3200400" y="54980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C</a:t>
            </a:r>
            <a:endParaRPr lang="en-US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925010" y="54218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3918513" y="38100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Given: 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953000" y="3832300"/>
                <a:ext cx="2514600" cy="8325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0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400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</a:rPr>
                          <m:t>𝐴𝐶</m:t>
                        </m:r>
                      </m:e>
                    </m:acc>
                    <m:r>
                      <a:rPr lang="en-US" sz="24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2400" b="0" i="0" dirty="0" smtClean="0">
                    <a:latin typeface="+mj-lt"/>
                  </a:rPr>
                  <a:t>bisects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400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</a:rPr>
                          <m:t>𝐵𝐷</m:t>
                        </m:r>
                      </m:e>
                    </m:acc>
                  </m:oMath>
                </a14:m>
                <a:endParaRPr lang="en-US" sz="2400" b="0" i="1" dirty="0" smtClean="0">
                  <a:latin typeface="Cambria Math"/>
                </a:endParaRPr>
              </a:p>
              <a:p>
                <a:r>
                  <a:rPr lang="en-US" sz="2400" b="0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400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</a:rPr>
                          <m:t>𝐵𝐷</m:t>
                        </m:r>
                      </m:e>
                    </m:acc>
                    <m:r>
                      <a:rPr lang="en-US" sz="24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2400" b="0" i="0" dirty="0" smtClean="0">
                    <a:latin typeface="+mj-lt"/>
                  </a:rPr>
                  <a:t>bisects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400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</a:rPr>
                          <m:t>𝐴𝐶</m:t>
                        </m:r>
                      </m:e>
                    </m:acc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3832300"/>
                <a:ext cx="2514600" cy="832536"/>
              </a:xfrm>
              <a:prstGeom prst="rect">
                <a:avLst/>
              </a:prstGeom>
              <a:blipFill rotWithShape="1">
                <a:blip r:embed="rId4"/>
                <a:stretch>
                  <a:fillRect t="-5882" b="-16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3918513" y="48768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Prove: 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148323" y="4954488"/>
                <a:ext cx="3048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𝐴𝐵𝐶𝐷</m:t>
                    </m:r>
                    <m:r>
                      <a:rPr lang="en-US" sz="24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2400" b="0" i="0" dirty="0" smtClean="0">
                    <a:latin typeface="+mj-lt"/>
                  </a:rPr>
                  <a:t>is a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∥</m:t>
                    </m:r>
                  </m:oMath>
                </a14:m>
                <a:r>
                  <a:rPr lang="en-US" sz="2400" dirty="0" smtClean="0"/>
                  <a:t>ogram</a:t>
                </a:r>
                <a:endParaRPr lang="en-US" sz="24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8323" y="4954488"/>
                <a:ext cx="3048000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600" t="-10667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Connector 18"/>
          <p:cNvCxnSpPr/>
          <p:nvPr/>
        </p:nvCxnSpPr>
        <p:spPr>
          <a:xfrm>
            <a:off x="1600200" y="4038600"/>
            <a:ext cx="1752600" cy="1524000"/>
          </a:xfrm>
          <a:prstGeom prst="line">
            <a:avLst/>
          </a:prstGeom>
          <a:ln w="19050">
            <a:solidFill>
              <a:srgbClr val="26697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1191710" y="4088972"/>
            <a:ext cx="2542090" cy="1473628"/>
          </a:xfrm>
          <a:prstGeom prst="line">
            <a:avLst/>
          </a:prstGeom>
          <a:ln w="19050">
            <a:solidFill>
              <a:srgbClr val="26697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209800" y="4854615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E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062907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3" grpId="0" build="p"/>
      <p:bldP spid="4" grpId="0" animBg="1"/>
      <p:bldP spid="7" grpId="0" animBg="1"/>
      <p:bldP spid="9" grpId="0" animBg="1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TextBox 67"/>
          <p:cNvSpPr txBox="1"/>
          <p:nvPr/>
        </p:nvSpPr>
        <p:spPr>
          <a:xfrm>
            <a:off x="-19050" y="1574175"/>
            <a:ext cx="14605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Assume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16932"/>
            <a:ext cx="2095500" cy="958334"/>
          </a:xfrm>
        </p:spPr>
        <p:txBody>
          <a:bodyPr/>
          <a:lstStyle/>
          <a:p>
            <a:r>
              <a:rPr lang="en-US" dirty="0" smtClean="0"/>
              <a:t>Proof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12700" y="2050850"/>
                <a:ext cx="1981200" cy="369909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  <m:r>
                          <a:rPr lang="en-US" b="0" i="1" smtClean="0">
                            <a:latin typeface="Cambria Math"/>
                          </a:rPr>
                          <m:t>𝐶</m:t>
                        </m:r>
                      </m:e>
                    </m:acc>
                  </m:oMath>
                </a14:m>
                <a:r>
                  <a:rPr lang="en-US" b="0" i="0" dirty="0" smtClean="0">
                    <a:latin typeface="+mj-lt"/>
                  </a:rPr>
                  <a:t> bisects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𝐵𝐷</m:t>
                        </m:r>
                      </m:e>
                    </m:acc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00" y="2050850"/>
                <a:ext cx="1981200" cy="369909"/>
              </a:xfrm>
              <a:prstGeom prst="rect">
                <a:avLst/>
              </a:prstGeom>
              <a:blipFill rotWithShape="1">
                <a:blip r:embed="rId2"/>
                <a:stretch>
                  <a:fillRect t="-4615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114300" y="2970959"/>
                <a:ext cx="1981200" cy="369332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</a:rPr>
                            <m:t>𝐵𝐷</m:t>
                          </m:r>
                        </m:e>
                      </m:acc>
                      <m:r>
                        <m:rPr>
                          <m:nor/>
                        </m:rPr>
                        <a:rPr lang="en-US" dirty="0"/>
                        <m:t> </m:t>
                      </m:r>
                      <m:r>
                        <m:rPr>
                          <m:nor/>
                        </m:rPr>
                        <a:rPr lang="en-US" dirty="0"/>
                        <m:t>bisects</m:t>
                      </m:r>
                      <m:r>
                        <m:rPr>
                          <m:nor/>
                        </m:rPr>
                        <a:rPr lang="en-US" dirty="0"/>
                        <m:t> </m:t>
                      </m:r>
                      <m:acc>
                        <m:accPr>
                          <m:chr m:val="̅"/>
                          <m:ctrlPr>
                            <a:rPr lang="en-US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</a:rPr>
                            <m:t>𝐴𝐶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" y="2970959"/>
                <a:ext cx="1981200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6428581" y="1587500"/>
                <a:ext cx="1981200" cy="369909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</a:rPr>
                            <m:t>𝐴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𝐷</m:t>
                          </m:r>
                        </m:e>
                      </m:acc>
                      <m:r>
                        <a:rPr lang="en-US" b="0" i="1" smtClean="0">
                          <a:latin typeface="Cambria Math"/>
                        </a:rPr>
                        <m:t>∥</m:t>
                      </m:r>
                      <m:acc>
                        <m:accPr>
                          <m:chr m:val="̅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</a:rPr>
                            <m:t>𝐵𝐶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8581" y="1587500"/>
                <a:ext cx="1981200" cy="36990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Arrow Connector 8"/>
          <p:cNvCxnSpPr>
            <a:stCxn id="5" idx="3"/>
            <a:endCxn id="73" idx="1"/>
          </p:cNvCxnSpPr>
          <p:nvPr/>
        </p:nvCxnSpPr>
        <p:spPr>
          <a:xfrm flipV="1">
            <a:off x="1993900" y="2166593"/>
            <a:ext cx="485775" cy="6921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1771650" y="1207016"/>
                <a:ext cx="1257300" cy="369909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∠5</m:t>
                      </m:r>
                      <m:r>
                        <a:rPr lang="en-US" i="1">
                          <a:latin typeface="Cambria Math"/>
                        </a:rPr>
                        <m:t>≅</m:t>
                      </m:r>
                      <m:r>
                        <a:rPr lang="en-US" b="0" i="1" smtClean="0">
                          <a:latin typeface="Cambria Math"/>
                        </a:rPr>
                        <m:t>∠6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1650" y="1207016"/>
                <a:ext cx="1257300" cy="36990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Arrow Connector 10"/>
          <p:cNvCxnSpPr>
            <a:stCxn id="10" idx="3"/>
            <a:endCxn id="20" idx="1"/>
          </p:cNvCxnSpPr>
          <p:nvPr/>
        </p:nvCxnSpPr>
        <p:spPr>
          <a:xfrm>
            <a:off x="3028950" y="1391971"/>
            <a:ext cx="869950" cy="240495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6200" y="2420182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Given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1771650" y="1551890"/>
                <a:ext cx="12573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Vert.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∠ </m:t>
                    </m:r>
                  </m:oMath>
                </a14:m>
                <a:r>
                  <a:rPr lang="en-US" dirty="0" smtClean="0"/>
                  <a:t>Th.</a:t>
                </a:r>
                <a:endParaRPr lang="en-US" dirty="0"/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1650" y="1551890"/>
                <a:ext cx="1257300" cy="369332"/>
              </a:xfrm>
              <a:prstGeom prst="rect">
                <a:avLst/>
              </a:prstGeom>
              <a:blipFill rotWithShape="1">
                <a:blip r:embed="rId6"/>
                <a:stretch>
                  <a:fillRect l="-1456" t="-8333" r="-485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6396831" y="1957409"/>
                <a:ext cx="1981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AI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∠</m:t>
                    </m:r>
                  </m:oMath>
                </a14:m>
                <a:r>
                  <a:rPr lang="en-US" dirty="0" smtClean="0"/>
                  <a:t> Converse</a:t>
                </a:r>
                <a:endParaRPr lang="en-US" dirty="0"/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6831" y="1957409"/>
                <a:ext cx="1981200" cy="369332"/>
              </a:xfrm>
              <a:prstGeom prst="rect">
                <a:avLst/>
              </a:prstGeom>
              <a:blipFill rotWithShape="1">
                <a:blip r:embed="rId7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6365081" y="4139168"/>
                <a:ext cx="1981200" cy="369909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</a:rPr>
                            <m:t>𝐴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𝐷</m:t>
                          </m:r>
                        </m:e>
                      </m:acc>
                      <m:r>
                        <a:rPr lang="en-US" b="0" i="1" smtClean="0">
                          <a:latin typeface="Cambria Math"/>
                        </a:rPr>
                        <m:t>∥</m:t>
                      </m:r>
                      <m:acc>
                        <m:accPr>
                          <m:chr m:val="̅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</a:rPr>
                            <m:t>𝐵𝐶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5081" y="4139168"/>
                <a:ext cx="1981200" cy="369909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Arrow Connector 18"/>
          <p:cNvCxnSpPr>
            <a:stCxn id="6" idx="3"/>
            <a:endCxn id="83" idx="1"/>
          </p:cNvCxnSpPr>
          <p:nvPr/>
        </p:nvCxnSpPr>
        <p:spPr>
          <a:xfrm flipV="1">
            <a:off x="2095500" y="3022533"/>
            <a:ext cx="304800" cy="13309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3898900" y="1447800"/>
                <a:ext cx="1981200" cy="369332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Δ</m:t>
                      </m:r>
                      <m:r>
                        <a:rPr lang="en-US" b="0" i="1" smtClean="0">
                          <a:latin typeface="Cambria Math"/>
                        </a:rPr>
                        <m:t>𝐴𝐷𝐸</m:t>
                      </m:r>
                      <m:r>
                        <a:rPr lang="en-US" b="0" i="1" smtClean="0">
                          <a:latin typeface="Cambria Math"/>
                        </a:rPr>
                        <m:t>≅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Δ</m:t>
                      </m:r>
                      <m:r>
                        <a:rPr lang="en-US" b="0" i="1" smtClean="0">
                          <a:latin typeface="Cambria Math"/>
                        </a:rPr>
                        <m:t>𝐶𝐵𝐸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8900" y="1447800"/>
                <a:ext cx="198120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Arrow Connector 20"/>
          <p:cNvCxnSpPr>
            <a:stCxn id="20" idx="0"/>
            <a:endCxn id="45" idx="2"/>
          </p:cNvCxnSpPr>
          <p:nvPr/>
        </p:nvCxnSpPr>
        <p:spPr>
          <a:xfrm flipV="1">
            <a:off x="4889500" y="1043464"/>
            <a:ext cx="603250" cy="404336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927475" y="1819196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SAS Post.</a:t>
            </a:r>
            <a:endParaRPr lang="en-US" dirty="0"/>
          </a:p>
        </p:txBody>
      </p:sp>
      <p:cxnSp>
        <p:nvCxnSpPr>
          <p:cNvPr id="29" name="Straight Arrow Connector 28"/>
          <p:cNvCxnSpPr>
            <a:stCxn id="7" idx="2"/>
            <a:endCxn id="35" idx="0"/>
          </p:cNvCxnSpPr>
          <p:nvPr/>
        </p:nvCxnSpPr>
        <p:spPr>
          <a:xfrm>
            <a:off x="7419181" y="1957409"/>
            <a:ext cx="109538" cy="100603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18" idx="0"/>
            <a:endCxn id="35" idx="2"/>
          </p:cNvCxnSpPr>
          <p:nvPr/>
        </p:nvCxnSpPr>
        <p:spPr>
          <a:xfrm flipV="1">
            <a:off x="7355681" y="3332779"/>
            <a:ext cx="173038" cy="806389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5" name="TextBox 34"/>
              <p:cNvSpPr txBox="1"/>
              <p:nvPr/>
            </p:nvSpPr>
            <p:spPr>
              <a:xfrm>
                <a:off x="6384131" y="2963447"/>
                <a:ext cx="2289175" cy="369332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𝐴𝐵𝐶𝐷</m:t>
                      </m:r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𝑖𝑠</m:t>
                      </m:r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𝑎</m:t>
                      </m:r>
                      <m:r>
                        <a:rPr lang="en-US" b="0" i="1" smtClean="0">
                          <a:latin typeface="Cambria Math"/>
                        </a:rPr>
                        <m:t>∥</m:t>
                      </m:r>
                      <m:r>
                        <a:rPr lang="en-US" b="0" i="1" smtClean="0">
                          <a:latin typeface="Cambria Math"/>
                        </a:rPr>
                        <m:t>𝑜𝑔𝑟𝑎𝑚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4131" y="2963447"/>
                <a:ext cx="2289175" cy="369332"/>
              </a:xfrm>
              <a:prstGeom prst="rect">
                <a:avLst/>
              </a:prstGeom>
              <a:blipFill rotWithShape="1">
                <a:blip r:embed="rId10"/>
                <a:stretch>
                  <a:fillRect b="-30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114300" y="3340291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Given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5" name="TextBox 44"/>
              <p:cNvSpPr txBox="1"/>
              <p:nvPr/>
            </p:nvSpPr>
            <p:spPr>
              <a:xfrm>
                <a:off x="4889500" y="674132"/>
                <a:ext cx="1206500" cy="369332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∠1≅∠2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9500" y="674132"/>
                <a:ext cx="1206500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Box 45"/>
          <p:cNvSpPr txBox="1"/>
          <p:nvPr/>
        </p:nvSpPr>
        <p:spPr>
          <a:xfrm>
            <a:off x="4889500" y="1140000"/>
            <a:ext cx="1206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CPCTC</a:t>
            </a:r>
            <a:endParaRPr lang="en-US" dirty="0"/>
          </a:p>
        </p:txBody>
      </p:sp>
      <p:sp>
        <p:nvSpPr>
          <p:cNvPr id="47" name="Parallelogram 46"/>
          <p:cNvSpPr/>
          <p:nvPr/>
        </p:nvSpPr>
        <p:spPr>
          <a:xfrm>
            <a:off x="698500" y="5105400"/>
            <a:ext cx="2514600" cy="1524000"/>
          </a:xfrm>
          <a:prstGeom prst="parallelogram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850900" y="48122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A</a:t>
            </a:r>
            <a:endParaRPr lang="en-US" i="1" dirty="0"/>
          </a:p>
        </p:txBody>
      </p:sp>
      <p:sp>
        <p:nvSpPr>
          <p:cNvPr id="49" name="TextBox 48"/>
          <p:cNvSpPr txBox="1"/>
          <p:nvPr/>
        </p:nvSpPr>
        <p:spPr>
          <a:xfrm>
            <a:off x="3136900" y="4844192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B</a:t>
            </a:r>
            <a:endParaRPr lang="en-US" i="1" dirty="0"/>
          </a:p>
        </p:txBody>
      </p:sp>
      <p:sp>
        <p:nvSpPr>
          <p:cNvPr id="50" name="TextBox 49"/>
          <p:cNvSpPr txBox="1"/>
          <p:nvPr/>
        </p:nvSpPr>
        <p:spPr>
          <a:xfrm>
            <a:off x="2679700" y="65648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C</a:t>
            </a:r>
            <a:endParaRPr lang="en-US" i="1" dirty="0"/>
          </a:p>
        </p:txBody>
      </p:sp>
      <p:sp>
        <p:nvSpPr>
          <p:cNvPr id="51" name="TextBox 50"/>
          <p:cNvSpPr txBox="1"/>
          <p:nvPr/>
        </p:nvSpPr>
        <p:spPr>
          <a:xfrm>
            <a:off x="393700" y="64886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D</a:t>
            </a:r>
            <a:endParaRPr lang="en-US" i="1" dirty="0"/>
          </a:p>
        </p:txBody>
      </p:sp>
      <p:cxnSp>
        <p:nvCxnSpPr>
          <p:cNvPr id="53" name="Straight Connector 52"/>
          <p:cNvCxnSpPr/>
          <p:nvPr/>
        </p:nvCxnSpPr>
        <p:spPr>
          <a:xfrm>
            <a:off x="1066800" y="5077839"/>
            <a:ext cx="1752600" cy="15515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1003300" y="5149334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2514600" y="6195536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1270000" y="5077839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2247900" y="6304002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4" name="TextBox 63"/>
              <p:cNvSpPr txBox="1"/>
              <p:nvPr/>
            </p:nvSpPr>
            <p:spPr>
              <a:xfrm>
                <a:off x="6733380" y="457200"/>
                <a:ext cx="1939925" cy="369332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∠1&amp;∠2</m:t>
                    </m:r>
                  </m:oMath>
                </a14:m>
                <a:r>
                  <a:rPr lang="en-US" dirty="0" smtClean="0"/>
                  <a:t> are AI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∠ </m:t>
                    </m:r>
                  </m:oMath>
                </a14:m>
                <a:r>
                  <a:rPr lang="en-US" dirty="0" smtClean="0"/>
                  <a:t>s</a:t>
                </a:r>
                <a:endParaRPr lang="en-US" dirty="0"/>
              </a:p>
            </p:txBody>
          </p:sp>
        </mc:Choice>
        <mc:Fallback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3380" y="457200"/>
                <a:ext cx="1939925" cy="369332"/>
              </a:xfrm>
              <a:prstGeom prst="rect">
                <a:avLst/>
              </a:prstGeom>
              <a:blipFill rotWithShape="1">
                <a:blip r:embed="rId12"/>
                <a:stretch>
                  <a:fillRect t="-4615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TextBox 64"/>
          <p:cNvSpPr txBox="1"/>
          <p:nvPr/>
        </p:nvSpPr>
        <p:spPr>
          <a:xfrm>
            <a:off x="7100092" y="923068"/>
            <a:ext cx="1206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Assume</a:t>
            </a:r>
            <a:endParaRPr lang="en-US" dirty="0"/>
          </a:p>
        </p:txBody>
      </p:sp>
      <p:cxnSp>
        <p:nvCxnSpPr>
          <p:cNvPr id="66" name="Straight Arrow Connector 65"/>
          <p:cNvCxnSpPr>
            <a:stCxn id="64" idx="2"/>
            <a:endCxn id="7" idx="0"/>
          </p:cNvCxnSpPr>
          <p:nvPr/>
        </p:nvCxnSpPr>
        <p:spPr>
          <a:xfrm flipH="1">
            <a:off x="7419181" y="826532"/>
            <a:ext cx="284162" cy="76096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45" idx="3"/>
            <a:endCxn id="7" idx="0"/>
          </p:cNvCxnSpPr>
          <p:nvPr/>
        </p:nvCxnSpPr>
        <p:spPr>
          <a:xfrm>
            <a:off x="6096000" y="858798"/>
            <a:ext cx="1323181" cy="72870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75" name="TextBox 74"/>
              <p:cNvSpPr txBox="1"/>
              <p:nvPr/>
            </p:nvSpPr>
            <p:spPr>
              <a:xfrm>
                <a:off x="6324600" y="4509077"/>
                <a:ext cx="1981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AI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∠</m:t>
                    </m:r>
                  </m:oMath>
                </a14:m>
                <a:r>
                  <a:rPr lang="en-US" dirty="0" smtClean="0"/>
                  <a:t> Converse</a:t>
                </a:r>
                <a:endParaRPr lang="en-US" dirty="0"/>
              </a:p>
            </p:txBody>
          </p:sp>
        </mc:Choice>
        <mc:Fallback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600" y="4509077"/>
                <a:ext cx="1981200" cy="369332"/>
              </a:xfrm>
              <a:prstGeom prst="rect">
                <a:avLst/>
              </a:prstGeom>
              <a:blipFill rotWithShape="1">
                <a:blip r:embed="rId13"/>
                <a:stretch>
                  <a:fillRect t="-8333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6" name="Straight Arrow Connector 75"/>
          <p:cNvCxnSpPr>
            <a:stCxn id="71" idx="2"/>
            <a:endCxn id="77" idx="0"/>
          </p:cNvCxnSpPr>
          <p:nvPr/>
        </p:nvCxnSpPr>
        <p:spPr>
          <a:xfrm>
            <a:off x="5165922" y="4324122"/>
            <a:ext cx="841178" cy="664259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77" name="TextBox 76"/>
              <p:cNvSpPr txBox="1"/>
              <p:nvPr/>
            </p:nvSpPr>
            <p:spPr>
              <a:xfrm>
                <a:off x="5403850" y="4988381"/>
                <a:ext cx="1206500" cy="369332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∠3≅∠4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77" name="TextBox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3850" y="4988381"/>
                <a:ext cx="1206500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8" name="TextBox 77"/>
              <p:cNvSpPr txBox="1"/>
              <p:nvPr/>
            </p:nvSpPr>
            <p:spPr>
              <a:xfrm>
                <a:off x="6282531" y="5867400"/>
                <a:ext cx="1939925" cy="369332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∠3&amp;∠4</m:t>
                    </m:r>
                  </m:oMath>
                </a14:m>
                <a:r>
                  <a:rPr lang="en-US" dirty="0" smtClean="0"/>
                  <a:t> are AI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∠ </m:t>
                    </m:r>
                  </m:oMath>
                </a14:m>
                <a:r>
                  <a:rPr lang="en-US" dirty="0" smtClean="0"/>
                  <a:t>s</a:t>
                </a:r>
                <a:endParaRPr lang="en-US" dirty="0"/>
              </a:p>
            </p:txBody>
          </p:sp>
        </mc:Choice>
        <mc:Fallback>
          <p:sp>
            <p:nvSpPr>
              <p:cNvPr id="78" name="TextBox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2531" y="5867400"/>
                <a:ext cx="1939925" cy="369332"/>
              </a:xfrm>
              <a:prstGeom prst="rect">
                <a:avLst/>
              </a:prstGeom>
              <a:blipFill rotWithShape="1">
                <a:blip r:embed="rId15"/>
                <a:stretch>
                  <a:fillRect t="-4688" b="-203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9" name="TextBox 78"/>
          <p:cNvSpPr txBox="1"/>
          <p:nvPr/>
        </p:nvSpPr>
        <p:spPr>
          <a:xfrm>
            <a:off x="6649243" y="6225834"/>
            <a:ext cx="1206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Assume</a:t>
            </a:r>
            <a:endParaRPr lang="en-US" dirty="0"/>
          </a:p>
        </p:txBody>
      </p:sp>
      <p:cxnSp>
        <p:nvCxnSpPr>
          <p:cNvPr id="80" name="Straight Arrow Connector 79"/>
          <p:cNvCxnSpPr>
            <a:stCxn id="78" idx="3"/>
            <a:endCxn id="18" idx="2"/>
          </p:cNvCxnSpPr>
          <p:nvPr/>
        </p:nvCxnSpPr>
        <p:spPr>
          <a:xfrm flipH="1" flipV="1">
            <a:off x="7355681" y="4509077"/>
            <a:ext cx="866775" cy="1542989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77" idx="3"/>
            <a:endCxn id="18" idx="2"/>
          </p:cNvCxnSpPr>
          <p:nvPr/>
        </p:nvCxnSpPr>
        <p:spPr>
          <a:xfrm flipV="1">
            <a:off x="6610350" y="4509077"/>
            <a:ext cx="745331" cy="66397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5403850" y="5357713"/>
            <a:ext cx="1206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CPCTC</a:t>
            </a:r>
            <a:endParaRPr lang="en-US" dirty="0"/>
          </a:p>
        </p:txBody>
      </p:sp>
      <p:cxnSp>
        <p:nvCxnSpPr>
          <p:cNvPr id="52" name="Straight Connector 51"/>
          <p:cNvCxnSpPr/>
          <p:nvPr/>
        </p:nvCxnSpPr>
        <p:spPr>
          <a:xfrm flipH="1">
            <a:off x="698500" y="5149334"/>
            <a:ext cx="2514600" cy="14800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2133600" y="5704701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1524000" y="5682734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1828800" y="5987534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1828800" y="5442466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1828800" y="5704701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E</a:t>
            </a:r>
            <a:endParaRPr lang="en-US" i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3" name="TextBox 62"/>
              <p:cNvSpPr txBox="1"/>
              <p:nvPr/>
            </p:nvSpPr>
            <p:spPr>
              <a:xfrm>
                <a:off x="57150" y="964575"/>
                <a:ext cx="1384300" cy="646331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∠5&amp;∠6</m:t>
                    </m:r>
                  </m:oMath>
                </a14:m>
                <a:r>
                  <a:rPr lang="en-US" dirty="0" smtClean="0"/>
                  <a:t> are Vert.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∠ </m:t>
                    </m:r>
                  </m:oMath>
                </a14:m>
                <a:r>
                  <a:rPr lang="en-US" dirty="0" smtClean="0"/>
                  <a:t>s</a:t>
                </a:r>
                <a:endParaRPr lang="en-US" dirty="0"/>
              </a:p>
            </p:txBody>
          </p:sp>
        </mc:Choice>
        <mc:Fallback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" y="964575"/>
                <a:ext cx="1384300" cy="646331"/>
              </a:xfrm>
              <a:prstGeom prst="rect">
                <a:avLst/>
              </a:prstGeom>
              <a:blipFill rotWithShape="1">
                <a:blip r:embed="rId16"/>
                <a:stretch>
                  <a:fillRect l="-2597" t="-2727" b="-118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0" name="Straight Arrow Connector 69"/>
          <p:cNvCxnSpPr>
            <a:stCxn id="63" idx="3"/>
            <a:endCxn id="10" idx="1"/>
          </p:cNvCxnSpPr>
          <p:nvPr/>
        </p:nvCxnSpPr>
        <p:spPr>
          <a:xfrm>
            <a:off x="1441450" y="1287741"/>
            <a:ext cx="330200" cy="10423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71" name="TextBox 70"/>
              <p:cNvSpPr txBox="1"/>
              <p:nvPr/>
            </p:nvSpPr>
            <p:spPr>
              <a:xfrm>
                <a:off x="4175322" y="3954790"/>
                <a:ext cx="1981200" cy="369332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Δ</m:t>
                      </m:r>
                      <m:r>
                        <a:rPr lang="en-US" b="0" i="1" smtClean="0">
                          <a:latin typeface="Cambria Math"/>
                        </a:rPr>
                        <m:t>𝐴𝐸𝐵</m:t>
                      </m:r>
                      <m:r>
                        <a:rPr lang="en-US" b="0" i="1" smtClean="0">
                          <a:latin typeface="Cambria Math"/>
                        </a:rPr>
                        <m:t>≅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Δ</m:t>
                      </m:r>
                      <m:r>
                        <a:rPr lang="en-US" b="0" i="1" smtClean="0">
                          <a:latin typeface="Cambria Math"/>
                        </a:rPr>
                        <m:t>𝐶𝐸𝐷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5322" y="3954790"/>
                <a:ext cx="1981200" cy="369332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2" name="TextBox 71"/>
          <p:cNvSpPr txBox="1"/>
          <p:nvPr/>
        </p:nvSpPr>
        <p:spPr>
          <a:xfrm>
            <a:off x="3967162" y="4345463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SAS Post.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3" name="TextBox 72"/>
              <p:cNvSpPr txBox="1"/>
              <p:nvPr/>
            </p:nvSpPr>
            <p:spPr>
              <a:xfrm>
                <a:off x="2479675" y="1981638"/>
                <a:ext cx="1460500" cy="369909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</a:rPr>
                            <m:t>𝐵𝐷</m:t>
                          </m:r>
                        </m:e>
                      </m:acc>
                      <m:r>
                        <a:rPr lang="en-US" b="0" i="1" smtClean="0">
                          <a:latin typeface="Cambria Math"/>
                        </a:rPr>
                        <m:t>≅</m:t>
                      </m:r>
                      <m:acc>
                        <m:accPr>
                          <m:chr m:val="̅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</a:rPr>
                            <m:t>𝐸𝐷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9675" y="1981638"/>
                <a:ext cx="1460500" cy="369909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4" name="TextBox 73"/>
          <p:cNvSpPr txBox="1"/>
          <p:nvPr/>
        </p:nvSpPr>
        <p:spPr>
          <a:xfrm>
            <a:off x="2495550" y="2281682"/>
            <a:ext cx="146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Def. Segment bisector</a:t>
            </a:r>
            <a:endParaRPr lang="en-US" dirty="0"/>
          </a:p>
        </p:txBody>
      </p:sp>
      <p:cxnSp>
        <p:nvCxnSpPr>
          <p:cNvPr id="82" name="Straight Arrow Connector 81"/>
          <p:cNvCxnSpPr>
            <a:stCxn id="73" idx="0"/>
            <a:endCxn id="20" idx="1"/>
          </p:cNvCxnSpPr>
          <p:nvPr/>
        </p:nvCxnSpPr>
        <p:spPr>
          <a:xfrm flipV="1">
            <a:off x="3209925" y="1632466"/>
            <a:ext cx="688975" cy="34917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83" name="TextBox 82"/>
              <p:cNvSpPr txBox="1"/>
              <p:nvPr/>
            </p:nvSpPr>
            <p:spPr>
              <a:xfrm>
                <a:off x="2400300" y="2837578"/>
                <a:ext cx="1460500" cy="369909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</a:rPr>
                            <m:t>𝐴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𝐸</m:t>
                          </m:r>
                        </m:e>
                      </m:acc>
                      <m:r>
                        <a:rPr lang="en-US" b="0" i="1" smtClean="0">
                          <a:latin typeface="Cambria Math"/>
                        </a:rPr>
                        <m:t>≅</m:t>
                      </m:r>
                      <m:acc>
                        <m:accPr>
                          <m:chr m:val="̅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</a:rPr>
                            <m:t>𝐸𝐶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83" name="TextBox 8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0300" y="2837578"/>
                <a:ext cx="1460500" cy="369909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4" name="TextBox 83"/>
          <p:cNvSpPr txBox="1"/>
          <p:nvPr/>
        </p:nvSpPr>
        <p:spPr>
          <a:xfrm>
            <a:off x="2400300" y="3182424"/>
            <a:ext cx="146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Def. Segment bisector</a:t>
            </a:r>
            <a:endParaRPr lang="en-US" dirty="0"/>
          </a:p>
        </p:txBody>
      </p:sp>
      <p:cxnSp>
        <p:nvCxnSpPr>
          <p:cNvPr id="85" name="Straight Arrow Connector 84"/>
          <p:cNvCxnSpPr>
            <a:stCxn id="83" idx="3"/>
            <a:endCxn id="20" idx="2"/>
          </p:cNvCxnSpPr>
          <p:nvPr/>
        </p:nvCxnSpPr>
        <p:spPr>
          <a:xfrm flipV="1">
            <a:off x="3860800" y="1817132"/>
            <a:ext cx="1028700" cy="120540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stCxn id="74" idx="0"/>
            <a:endCxn id="71" idx="0"/>
          </p:cNvCxnSpPr>
          <p:nvPr/>
        </p:nvCxnSpPr>
        <p:spPr>
          <a:xfrm>
            <a:off x="3225800" y="2281682"/>
            <a:ext cx="1940122" cy="167310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>
            <a:stCxn id="83" idx="3"/>
            <a:endCxn id="71" idx="0"/>
          </p:cNvCxnSpPr>
          <p:nvPr/>
        </p:nvCxnSpPr>
        <p:spPr>
          <a:xfrm>
            <a:off x="3860800" y="3022533"/>
            <a:ext cx="1305122" cy="932257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22" name="TextBox 121"/>
          <p:cNvSpPr txBox="1"/>
          <p:nvPr/>
        </p:nvSpPr>
        <p:spPr>
          <a:xfrm>
            <a:off x="26987" y="4452636"/>
            <a:ext cx="14605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Assume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3" name="TextBox 122"/>
              <p:cNvSpPr txBox="1"/>
              <p:nvPr/>
            </p:nvSpPr>
            <p:spPr>
              <a:xfrm>
                <a:off x="1817687" y="4085477"/>
                <a:ext cx="1257300" cy="369909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∠7</m:t>
                      </m:r>
                      <m:r>
                        <a:rPr lang="en-US" i="1">
                          <a:latin typeface="Cambria Math"/>
                        </a:rPr>
                        <m:t>≅</m:t>
                      </m:r>
                      <m:r>
                        <a:rPr lang="en-US" b="0" i="1" smtClean="0">
                          <a:latin typeface="Cambria Math"/>
                        </a:rPr>
                        <m:t>∠8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23" name="TextBox 1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7687" y="4085477"/>
                <a:ext cx="1257300" cy="369909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4" name="Straight Arrow Connector 123"/>
          <p:cNvCxnSpPr>
            <a:stCxn id="123" idx="3"/>
            <a:endCxn id="71" idx="1"/>
          </p:cNvCxnSpPr>
          <p:nvPr/>
        </p:nvCxnSpPr>
        <p:spPr>
          <a:xfrm flipV="1">
            <a:off x="3074987" y="4139456"/>
            <a:ext cx="1100335" cy="130976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25" name="TextBox 124"/>
              <p:cNvSpPr txBox="1"/>
              <p:nvPr/>
            </p:nvSpPr>
            <p:spPr>
              <a:xfrm>
                <a:off x="1817687" y="4430351"/>
                <a:ext cx="12573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Vert.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∠ </m:t>
                    </m:r>
                  </m:oMath>
                </a14:m>
                <a:r>
                  <a:rPr lang="en-US" dirty="0" smtClean="0"/>
                  <a:t>Th.</a:t>
                </a:r>
                <a:endParaRPr lang="en-US" dirty="0"/>
              </a:p>
            </p:txBody>
          </p:sp>
        </mc:Choice>
        <mc:Fallback>
          <p:sp>
            <p:nvSpPr>
              <p:cNvPr id="125" name="TextBox 1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7687" y="4430351"/>
                <a:ext cx="1257300" cy="369332"/>
              </a:xfrm>
              <a:prstGeom prst="rect">
                <a:avLst/>
              </a:prstGeom>
              <a:blipFill rotWithShape="1">
                <a:blip r:embed="rId21"/>
                <a:stretch>
                  <a:fillRect l="-971" t="-8333" r="-971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6" name="TextBox 125"/>
              <p:cNvSpPr txBox="1"/>
              <p:nvPr/>
            </p:nvSpPr>
            <p:spPr>
              <a:xfrm>
                <a:off x="103187" y="3843036"/>
                <a:ext cx="1384300" cy="646331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∠7&amp;∠8</m:t>
                    </m:r>
                  </m:oMath>
                </a14:m>
                <a:r>
                  <a:rPr lang="en-US" dirty="0" smtClean="0"/>
                  <a:t> are Vert.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∠ </m:t>
                    </m:r>
                  </m:oMath>
                </a14:m>
                <a:r>
                  <a:rPr lang="en-US" dirty="0" smtClean="0"/>
                  <a:t>s</a:t>
                </a:r>
                <a:endParaRPr lang="en-US" dirty="0"/>
              </a:p>
            </p:txBody>
          </p:sp>
        </mc:Choice>
        <mc:Fallback>
          <p:sp>
            <p:nvSpPr>
              <p:cNvPr id="126" name="TextBox 1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187" y="3843036"/>
                <a:ext cx="1384300" cy="646331"/>
              </a:xfrm>
              <a:prstGeom prst="rect">
                <a:avLst/>
              </a:prstGeom>
              <a:blipFill rotWithShape="1">
                <a:blip r:embed="rId22"/>
                <a:stretch>
                  <a:fillRect l="-3030" t="-2727" b="-118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7" name="Straight Arrow Connector 126"/>
          <p:cNvCxnSpPr>
            <a:stCxn id="126" idx="3"/>
            <a:endCxn id="123" idx="1"/>
          </p:cNvCxnSpPr>
          <p:nvPr/>
        </p:nvCxnSpPr>
        <p:spPr>
          <a:xfrm>
            <a:off x="1487487" y="4166202"/>
            <a:ext cx="330200" cy="10423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0046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Are there any other tests we could do?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2133600"/>
          </a:xfrm>
        </p:spPr>
        <p:txBody>
          <a:bodyPr/>
          <a:lstStyle/>
          <a:p>
            <a:r>
              <a:rPr lang="en-US" dirty="0" smtClean="0"/>
              <a:t>What if we only had information about one pair of sides?</a:t>
            </a:r>
          </a:p>
          <a:p>
            <a:pPr lvl="1"/>
            <a:r>
              <a:rPr lang="en-US" dirty="0" smtClean="0"/>
              <a:t>What would be the minimum needed to prove something about the other pair?</a:t>
            </a:r>
            <a:endParaRPr lang="en-US" dirty="0"/>
          </a:p>
        </p:txBody>
      </p:sp>
      <p:sp>
        <p:nvSpPr>
          <p:cNvPr id="4" name="Parallelogram 3"/>
          <p:cNvSpPr/>
          <p:nvPr/>
        </p:nvSpPr>
        <p:spPr>
          <a:xfrm>
            <a:off x="1219200" y="4038600"/>
            <a:ext cx="2514600" cy="1524000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95400" y="371964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A</a:t>
            </a:r>
            <a:endParaRPr lang="en-US" i="1" dirty="0"/>
          </a:p>
        </p:txBody>
      </p:sp>
      <p:sp>
        <p:nvSpPr>
          <p:cNvPr id="6" name="TextBox 5"/>
          <p:cNvSpPr txBox="1"/>
          <p:nvPr/>
        </p:nvSpPr>
        <p:spPr>
          <a:xfrm>
            <a:off x="3657600" y="3777392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B</a:t>
            </a:r>
            <a:endParaRPr lang="en-US" i="1" dirty="0"/>
          </a:p>
        </p:txBody>
      </p:sp>
      <p:sp>
        <p:nvSpPr>
          <p:cNvPr id="7" name="TextBox 6"/>
          <p:cNvSpPr txBox="1"/>
          <p:nvPr/>
        </p:nvSpPr>
        <p:spPr>
          <a:xfrm>
            <a:off x="3200400" y="54980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C</a:t>
            </a:r>
            <a:endParaRPr lang="en-US" i="1" dirty="0"/>
          </a:p>
        </p:txBody>
      </p:sp>
      <p:sp>
        <p:nvSpPr>
          <p:cNvPr id="8" name="TextBox 7"/>
          <p:cNvSpPr txBox="1"/>
          <p:nvPr/>
        </p:nvSpPr>
        <p:spPr>
          <a:xfrm>
            <a:off x="925010" y="54218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9" name="Isosceles Triangle 8"/>
          <p:cNvSpPr/>
          <p:nvPr/>
        </p:nvSpPr>
        <p:spPr>
          <a:xfrm rot="5400000">
            <a:off x="2327231" y="3947285"/>
            <a:ext cx="214213" cy="184666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/>
          <p:cNvSpPr/>
          <p:nvPr/>
        </p:nvSpPr>
        <p:spPr>
          <a:xfrm rot="5400000">
            <a:off x="2277060" y="5470267"/>
            <a:ext cx="214213" cy="184666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2526671" y="3904306"/>
            <a:ext cx="140329" cy="286694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476500" y="5396040"/>
            <a:ext cx="140329" cy="286694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4596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/>
      <p:bldP spid="6" grpId="0"/>
      <p:bldP spid="7" grpId="0"/>
      <p:bldP spid="8" grpId="0"/>
      <p:bldP spid="9" grpId="0" animBg="1"/>
      <p:bldP spid="10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747</TotalTime>
  <Words>898</Words>
  <Application>Microsoft Office PowerPoint</Application>
  <PresentationFormat>On-screen Show (4:3)</PresentationFormat>
  <Paragraphs>190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Solstice</vt:lpstr>
      <vt:lpstr>§6-2 Tests for Parallelograms</vt:lpstr>
      <vt:lpstr>1) If a quad. is a ∥ogram ⇒ consecutive ∠s are supp.</vt:lpstr>
      <vt:lpstr>Proof</vt:lpstr>
      <vt:lpstr>2) If a quad is a ∥ogram, ⇒ opp. ∠s are ≅</vt:lpstr>
      <vt:lpstr>3) If a quad is a ∥ogram, ⇒ opp. sides are ≅</vt:lpstr>
      <vt:lpstr>Proof</vt:lpstr>
      <vt:lpstr>4) If a quad is a ∥ogram, ⇒ diag’s bisect each other</vt:lpstr>
      <vt:lpstr>Proof</vt:lpstr>
      <vt:lpstr>Are there any other tests we could do?</vt:lpstr>
      <vt:lpstr>Proof</vt:lpstr>
      <vt:lpstr>Ways to prove a quad. is a ∥ogram: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Thursday, November 15, 2012</dc:title>
  <dc:creator>Dria</dc:creator>
  <cp:lastModifiedBy>Dria</cp:lastModifiedBy>
  <cp:revision>25</cp:revision>
  <dcterms:created xsi:type="dcterms:W3CDTF">2012-11-15T14:22:15Z</dcterms:created>
  <dcterms:modified xsi:type="dcterms:W3CDTF">2012-11-16T23:31:43Z</dcterms:modified>
</cp:coreProperties>
</file>